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57" r:id="rId4"/>
    <p:sldId id="324" r:id="rId5"/>
    <p:sldId id="258" r:id="rId6"/>
    <p:sldId id="259" r:id="rId7"/>
    <p:sldId id="260" r:id="rId8"/>
    <p:sldId id="261" r:id="rId9"/>
    <p:sldId id="262" r:id="rId10"/>
    <p:sldId id="263" r:id="rId11"/>
    <p:sldId id="276" r:id="rId12"/>
    <p:sldId id="269" r:id="rId13"/>
    <p:sldId id="270" r:id="rId14"/>
    <p:sldId id="279" r:id="rId15"/>
    <p:sldId id="307" r:id="rId16"/>
    <p:sldId id="308" r:id="rId17"/>
    <p:sldId id="281" r:id="rId18"/>
    <p:sldId id="264" r:id="rId19"/>
    <p:sldId id="265" r:id="rId20"/>
    <p:sldId id="316" r:id="rId21"/>
    <p:sldId id="284" r:id="rId22"/>
    <p:sldId id="266" r:id="rId23"/>
    <p:sldId id="267" r:id="rId24"/>
    <p:sldId id="268" r:id="rId25"/>
    <p:sldId id="320" r:id="rId26"/>
    <p:sldId id="321" r:id="rId27"/>
    <p:sldId id="317" r:id="rId28"/>
    <p:sldId id="318" r:id="rId29"/>
    <p:sldId id="319" r:id="rId30"/>
    <p:sldId id="274" r:id="rId31"/>
    <p:sldId id="27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18598-F6EA-42F9-A972-B754D7653587}" v="150" dt="2019-06-27T12:00:17.960"/>
    <p1510:client id="{C2E6BEC9-2F0B-4579-A682-5DFF40F06564}" v="191" dt="2019-06-26T13:39:18.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201" y="45"/>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株式会社 ティーズメディカル" userId="ef530cb9b88b6bff" providerId="LiveId" clId="{C2E6BEC9-2F0B-4579-A682-5DFF40F06564}"/>
    <pc:docChg chg="undo custSel addSld modSld sldOrd">
      <pc:chgData name="株式会社 ティーズメディカル" userId="ef530cb9b88b6bff" providerId="LiveId" clId="{C2E6BEC9-2F0B-4579-A682-5DFF40F06564}" dt="2019-06-26T13:40:32.685" v="948" actId="1076"/>
      <pc:docMkLst>
        <pc:docMk/>
      </pc:docMkLst>
      <pc:sldChg chg="ord">
        <pc:chgData name="株式会社 ティーズメディカル" userId="ef530cb9b88b6bff" providerId="LiveId" clId="{C2E6BEC9-2F0B-4579-A682-5DFF40F06564}" dt="2019-06-26T12:59:44.154" v="713"/>
        <pc:sldMkLst>
          <pc:docMk/>
          <pc:sldMk cId="2694230943" sldId="274"/>
        </pc:sldMkLst>
      </pc:sldChg>
      <pc:sldChg chg="ord">
        <pc:chgData name="株式会社 ティーズメディカル" userId="ef530cb9b88b6bff" providerId="LiveId" clId="{C2E6BEC9-2F0B-4579-A682-5DFF40F06564}" dt="2019-06-26T12:59:44.154" v="713"/>
        <pc:sldMkLst>
          <pc:docMk/>
          <pc:sldMk cId="2694230943" sldId="277"/>
        </pc:sldMkLst>
      </pc:sldChg>
      <pc:sldChg chg="modSp">
        <pc:chgData name="株式会社 ティーズメディカル" userId="ef530cb9b88b6bff" providerId="LiveId" clId="{C2E6BEC9-2F0B-4579-A682-5DFF40F06564}" dt="2019-06-26T13:03:48.687" v="760" actId="403"/>
        <pc:sldMkLst>
          <pc:docMk/>
          <pc:sldMk cId="0" sldId="278"/>
        </pc:sldMkLst>
        <pc:spChg chg="mod">
          <ac:chgData name="株式会社 ティーズメディカル" userId="ef530cb9b88b6bff" providerId="LiveId" clId="{C2E6BEC9-2F0B-4579-A682-5DFF40F06564}" dt="2019-06-26T13:03:29.272" v="756" actId="1076"/>
          <ac:spMkLst>
            <pc:docMk/>
            <pc:sldMk cId="0" sldId="278"/>
            <ac:spMk id="5" creationId="{19553A77-16A7-4E4C-B3C9-96A5FA6AF997}"/>
          </ac:spMkLst>
        </pc:spChg>
        <pc:spChg chg="mod">
          <ac:chgData name="株式会社 ティーズメディカル" userId="ef530cb9b88b6bff" providerId="LiveId" clId="{C2E6BEC9-2F0B-4579-A682-5DFF40F06564}" dt="2019-06-26T13:03:48.687" v="760" actId="403"/>
          <ac:spMkLst>
            <pc:docMk/>
            <pc:sldMk cId="0" sldId="278"/>
            <ac:spMk id="6" creationId="{00000000-0000-0000-0000-000000000000}"/>
          </ac:spMkLst>
        </pc:spChg>
        <pc:spChg chg="mod">
          <ac:chgData name="株式会社 ティーズメディカル" userId="ef530cb9b88b6bff" providerId="LiveId" clId="{C2E6BEC9-2F0B-4579-A682-5DFF40F06564}" dt="2019-06-26T13:02:41.347" v="719" actId="1076"/>
          <ac:spMkLst>
            <pc:docMk/>
            <pc:sldMk cId="0" sldId="278"/>
            <ac:spMk id="8" creationId="{00000000-0000-0000-0000-000000000000}"/>
          </ac:spMkLst>
        </pc:spChg>
        <pc:picChg chg="mod">
          <ac:chgData name="株式会社 ティーズメディカル" userId="ef530cb9b88b6bff" providerId="LiveId" clId="{C2E6BEC9-2F0B-4579-A682-5DFF40F06564}" dt="2019-06-26T13:02:32.816" v="718" actId="14100"/>
          <ac:picMkLst>
            <pc:docMk/>
            <pc:sldMk cId="0" sldId="278"/>
            <ac:picMk id="4" creationId="{00000000-0000-0000-0000-000000000000}"/>
          </ac:picMkLst>
        </pc:picChg>
      </pc:sldChg>
      <pc:sldChg chg="addSp delSp modSp add ord modAnim">
        <pc:chgData name="株式会社 ティーズメディカル" userId="ef530cb9b88b6bff" providerId="LiveId" clId="{C2E6BEC9-2F0B-4579-A682-5DFF40F06564}" dt="2019-06-26T12:12:14.934" v="255" actId="1076"/>
        <pc:sldMkLst>
          <pc:docMk/>
          <pc:sldMk cId="3941374560" sldId="317"/>
        </pc:sldMkLst>
        <pc:spChg chg="del">
          <ac:chgData name="株式会社 ティーズメディカル" userId="ef530cb9b88b6bff" providerId="LiveId" clId="{C2E6BEC9-2F0B-4579-A682-5DFF40F06564}" dt="2019-06-26T11:41:59.091" v="3" actId="478"/>
          <ac:spMkLst>
            <pc:docMk/>
            <pc:sldMk cId="3941374560" sldId="317"/>
            <ac:spMk id="2" creationId="{9191CAE8-87B4-40E0-AB4E-223E70709E43}"/>
          </ac:spMkLst>
        </pc:spChg>
        <pc:spChg chg="del">
          <ac:chgData name="株式会社 ティーズメディカル" userId="ef530cb9b88b6bff" providerId="LiveId" clId="{C2E6BEC9-2F0B-4579-A682-5DFF40F06564}" dt="2019-06-26T11:41:57.498" v="2" actId="478"/>
          <ac:spMkLst>
            <pc:docMk/>
            <pc:sldMk cId="3941374560" sldId="317"/>
            <ac:spMk id="3" creationId="{DA82105A-E9FB-4F49-93E9-A64388F22C05}"/>
          </ac:spMkLst>
        </pc:spChg>
        <pc:spChg chg="add mod">
          <ac:chgData name="株式会社 ティーズメディカル" userId="ef530cb9b88b6bff" providerId="LiveId" clId="{C2E6BEC9-2F0B-4579-A682-5DFF40F06564}" dt="2019-06-26T12:08:57.345" v="199" actId="1037"/>
          <ac:spMkLst>
            <pc:docMk/>
            <pc:sldMk cId="3941374560" sldId="317"/>
            <ac:spMk id="7" creationId="{0751F222-7A8F-49A0-AB6A-C9DCB96B4799}"/>
          </ac:spMkLst>
        </pc:spChg>
        <pc:spChg chg="add mod">
          <ac:chgData name="株式会社 ティーズメディカル" userId="ef530cb9b88b6bff" providerId="LiveId" clId="{C2E6BEC9-2F0B-4579-A682-5DFF40F06564}" dt="2019-06-26T12:05:19.140" v="183"/>
          <ac:spMkLst>
            <pc:docMk/>
            <pc:sldMk cId="3941374560" sldId="317"/>
            <ac:spMk id="8" creationId="{36908306-2F66-403C-9949-35393891D966}"/>
          </ac:spMkLst>
        </pc:spChg>
        <pc:spChg chg="add mod">
          <ac:chgData name="株式会社 ティーズメディカル" userId="ef530cb9b88b6bff" providerId="LiveId" clId="{C2E6BEC9-2F0B-4579-A682-5DFF40F06564}" dt="2019-06-26T12:12:08.988" v="253" actId="1076"/>
          <ac:spMkLst>
            <pc:docMk/>
            <pc:sldMk cId="3941374560" sldId="317"/>
            <ac:spMk id="9" creationId="{2B307CE8-0162-4FCF-9EA7-8895E977B23C}"/>
          </ac:spMkLst>
        </pc:spChg>
        <pc:picChg chg="add del mod">
          <ac:chgData name="株式会社 ティーズメディカル" userId="ef530cb9b88b6bff" providerId="LiveId" clId="{C2E6BEC9-2F0B-4579-A682-5DFF40F06564}" dt="2019-06-26T11:43:07.405" v="6" actId="478"/>
          <ac:picMkLst>
            <pc:docMk/>
            <pc:sldMk cId="3941374560" sldId="317"/>
            <ac:picMk id="4" creationId="{BB5A0E83-0602-48CC-B46E-D87CD4F76D62}"/>
          </ac:picMkLst>
        </pc:picChg>
        <pc:picChg chg="add mod">
          <ac:chgData name="株式会社 ティーズメディカル" userId="ef530cb9b88b6bff" providerId="LiveId" clId="{C2E6BEC9-2F0B-4579-A682-5DFF40F06564}" dt="2019-06-26T12:12:14.934" v="255" actId="1076"/>
          <ac:picMkLst>
            <pc:docMk/>
            <pc:sldMk cId="3941374560" sldId="317"/>
            <ac:picMk id="6" creationId="{C9BDD4A5-4A45-4092-9C4D-C9BD09C85FCE}"/>
          </ac:picMkLst>
        </pc:picChg>
        <pc:picChg chg="add mod">
          <ac:chgData name="株式会社 ティーズメディカル" userId="ef530cb9b88b6bff" providerId="LiveId" clId="{C2E6BEC9-2F0B-4579-A682-5DFF40F06564}" dt="2019-06-26T12:08:53.148" v="196" actId="1076"/>
          <ac:picMkLst>
            <pc:docMk/>
            <pc:sldMk cId="3941374560" sldId="317"/>
            <ac:picMk id="11" creationId="{BFE57039-5DAB-4533-9F66-0ED4ED1734EE}"/>
          </ac:picMkLst>
        </pc:picChg>
      </pc:sldChg>
      <pc:sldChg chg="addSp modSp add modAnim">
        <pc:chgData name="株式会社 ティーズメディカル" userId="ef530cb9b88b6bff" providerId="LiveId" clId="{C2E6BEC9-2F0B-4579-A682-5DFF40F06564}" dt="2019-06-26T12:57:16.001" v="712" actId="14100"/>
        <pc:sldMkLst>
          <pc:docMk/>
          <pc:sldMk cId="2881308953" sldId="318"/>
        </pc:sldMkLst>
        <pc:spChg chg="add mod">
          <ac:chgData name="株式会社 ティーズメディカル" userId="ef530cb9b88b6bff" providerId="LiveId" clId="{C2E6BEC9-2F0B-4579-A682-5DFF40F06564}" dt="2019-06-26T12:18:14.373" v="474" actId="1076"/>
          <ac:spMkLst>
            <pc:docMk/>
            <pc:sldMk cId="2881308953" sldId="318"/>
            <ac:spMk id="6" creationId="{4B48022E-6659-4436-879A-FEA4F3183791}"/>
          </ac:spMkLst>
        </pc:spChg>
        <pc:spChg chg="add mod">
          <ac:chgData name="株式会社 ティーズメディカル" userId="ef530cb9b88b6bff" providerId="LiveId" clId="{C2E6BEC9-2F0B-4579-A682-5DFF40F06564}" dt="2019-06-26T12:16:24.273" v="361" actId="1036"/>
          <ac:spMkLst>
            <pc:docMk/>
            <pc:sldMk cId="2881308953" sldId="318"/>
            <ac:spMk id="7" creationId="{E00CDA90-6414-4303-9450-A2B1F4830658}"/>
          </ac:spMkLst>
        </pc:spChg>
        <pc:spChg chg="add mod">
          <ac:chgData name="株式会社 ティーズメディカル" userId="ef530cb9b88b6bff" providerId="LiveId" clId="{C2E6BEC9-2F0B-4579-A682-5DFF40F06564}" dt="2019-06-26T12:17:54.765" v="471" actId="1076"/>
          <ac:spMkLst>
            <pc:docMk/>
            <pc:sldMk cId="2881308953" sldId="318"/>
            <ac:spMk id="8" creationId="{CBC4F213-9195-46B8-808C-27B9617F5F2E}"/>
          </ac:spMkLst>
        </pc:spChg>
        <pc:spChg chg="add mod">
          <ac:chgData name="株式会社 ティーズメディカル" userId="ef530cb9b88b6bff" providerId="LiveId" clId="{C2E6BEC9-2F0B-4579-A682-5DFF40F06564}" dt="2019-06-26T12:57:16.001" v="712" actId="14100"/>
          <ac:spMkLst>
            <pc:docMk/>
            <pc:sldMk cId="2881308953" sldId="318"/>
            <ac:spMk id="9" creationId="{8E86E203-EBBE-4380-9D78-7F3F885FE9EA}"/>
          </ac:spMkLst>
        </pc:spChg>
        <pc:picChg chg="add mod">
          <ac:chgData name="株式会社 ティーズメディカル" userId="ef530cb9b88b6bff" providerId="LiveId" clId="{C2E6BEC9-2F0B-4579-A682-5DFF40F06564}" dt="2019-06-26T11:57:42.250" v="76" actId="27614"/>
          <ac:picMkLst>
            <pc:docMk/>
            <pc:sldMk cId="2881308953" sldId="318"/>
            <ac:picMk id="3" creationId="{A6E79B93-0B95-4203-BEA6-D3D2E5E79E58}"/>
          </ac:picMkLst>
        </pc:picChg>
        <pc:picChg chg="add mod">
          <ac:chgData name="株式会社 ティーズメディカル" userId="ef530cb9b88b6bff" providerId="LiveId" clId="{C2E6BEC9-2F0B-4579-A682-5DFF40F06564}" dt="2019-06-26T12:56:35.530" v="708" actId="1076"/>
          <ac:picMkLst>
            <pc:docMk/>
            <pc:sldMk cId="2881308953" sldId="318"/>
            <ac:picMk id="5" creationId="{5A5E7F06-24B3-4319-910F-73AC0F7D8A6C}"/>
          </ac:picMkLst>
        </pc:picChg>
      </pc:sldChg>
      <pc:sldChg chg="addSp delSp modSp add">
        <pc:chgData name="株式会社 ティーズメディカル" userId="ef530cb9b88b6bff" providerId="LiveId" clId="{C2E6BEC9-2F0B-4579-A682-5DFF40F06564}" dt="2019-06-26T12:52:34.780" v="630" actId="14100"/>
        <pc:sldMkLst>
          <pc:docMk/>
          <pc:sldMk cId="1980637858" sldId="319"/>
        </pc:sldMkLst>
        <pc:spChg chg="add mod">
          <ac:chgData name="株式会社 ティーズメディカル" userId="ef530cb9b88b6bff" providerId="LiveId" clId="{C2E6BEC9-2F0B-4579-A682-5DFF40F06564}" dt="2019-06-26T12:52:34.780" v="630" actId="14100"/>
          <ac:spMkLst>
            <pc:docMk/>
            <pc:sldMk cId="1980637858" sldId="319"/>
            <ac:spMk id="10" creationId="{7D3B092B-0647-4AE5-91E9-CAE3513BFE56}"/>
          </ac:spMkLst>
        </pc:spChg>
        <pc:picChg chg="add mod modCrop">
          <ac:chgData name="株式会社 ティーズメディカル" userId="ef530cb9b88b6bff" providerId="LiveId" clId="{C2E6BEC9-2F0B-4579-A682-5DFF40F06564}" dt="2019-06-26T12:49:48.080" v="551"/>
          <ac:picMkLst>
            <pc:docMk/>
            <pc:sldMk cId="1980637858" sldId="319"/>
            <ac:picMk id="3" creationId="{08C8E432-0572-44D4-ADC6-7D7D79183508}"/>
          </ac:picMkLst>
        </pc:picChg>
        <pc:picChg chg="add del mod">
          <ac:chgData name="株式会社 ティーズメディカル" userId="ef530cb9b88b6bff" providerId="LiveId" clId="{C2E6BEC9-2F0B-4579-A682-5DFF40F06564}" dt="2019-06-26T12:43:26.488" v="517" actId="478"/>
          <ac:picMkLst>
            <pc:docMk/>
            <pc:sldMk cId="1980637858" sldId="319"/>
            <ac:picMk id="5" creationId="{ED6C1400-7318-4420-86A9-651827F3D56A}"/>
          </ac:picMkLst>
        </pc:picChg>
        <pc:picChg chg="add mod">
          <ac:chgData name="株式会社 ティーズメディカル" userId="ef530cb9b88b6bff" providerId="LiveId" clId="{C2E6BEC9-2F0B-4579-A682-5DFF40F06564}" dt="2019-06-26T12:49:53.214" v="552"/>
          <ac:picMkLst>
            <pc:docMk/>
            <pc:sldMk cId="1980637858" sldId="319"/>
            <ac:picMk id="7" creationId="{EC2389DD-6A48-4C55-BF81-C06EC63443A5}"/>
          </ac:picMkLst>
        </pc:picChg>
        <pc:picChg chg="add mod modCrop">
          <ac:chgData name="株式会社 ティーズメディカル" userId="ef530cb9b88b6bff" providerId="LiveId" clId="{C2E6BEC9-2F0B-4579-A682-5DFF40F06564}" dt="2019-06-26T12:49:57.151" v="553"/>
          <ac:picMkLst>
            <pc:docMk/>
            <pc:sldMk cId="1980637858" sldId="319"/>
            <ac:picMk id="9" creationId="{EEEBDEFF-1936-4BAA-8B19-67EA2D1B2306}"/>
          </ac:picMkLst>
        </pc:picChg>
      </pc:sldChg>
      <pc:sldChg chg="addSp delSp modSp add">
        <pc:chgData name="株式会社 ティーズメディカル" userId="ef530cb9b88b6bff" providerId="LiveId" clId="{C2E6BEC9-2F0B-4579-A682-5DFF40F06564}" dt="2019-06-26T13:40:32.685" v="948" actId="1076"/>
        <pc:sldMkLst>
          <pc:docMk/>
          <pc:sldMk cId="2127810217" sldId="320"/>
        </pc:sldMkLst>
        <pc:spChg chg="add del mod">
          <ac:chgData name="株式会社 ティーズメディカル" userId="ef530cb9b88b6bff" providerId="LiveId" clId="{C2E6BEC9-2F0B-4579-A682-5DFF40F06564}" dt="2019-06-26T13:25:27.442" v="916" actId="478"/>
          <ac:spMkLst>
            <pc:docMk/>
            <pc:sldMk cId="2127810217" sldId="320"/>
            <ac:spMk id="2" creationId="{BE62CEDF-4378-4448-83D9-FEDB56FBCF8F}"/>
          </ac:spMkLst>
        </pc:spChg>
        <pc:picChg chg="add del mod ord modCrop">
          <ac:chgData name="株式会社 ティーズメディカル" userId="ef530cb9b88b6bff" providerId="LiveId" clId="{C2E6BEC9-2F0B-4579-A682-5DFF40F06564}" dt="2019-06-26T13:39:05.161" v="930" actId="478"/>
          <ac:picMkLst>
            <pc:docMk/>
            <pc:sldMk cId="2127810217" sldId="320"/>
            <ac:picMk id="4" creationId="{AD96B736-3B4D-4A0B-AF74-4B1BB927F734}"/>
          </ac:picMkLst>
        </pc:picChg>
        <pc:picChg chg="add del mod modCrop">
          <ac:chgData name="株式会社 ティーズメディカル" userId="ef530cb9b88b6bff" providerId="LiveId" clId="{C2E6BEC9-2F0B-4579-A682-5DFF40F06564}" dt="2019-06-26T13:39:06.395" v="931" actId="478"/>
          <ac:picMkLst>
            <pc:docMk/>
            <pc:sldMk cId="2127810217" sldId="320"/>
            <ac:picMk id="6" creationId="{702555F4-2D30-47AB-A235-64761BE4323F}"/>
          </ac:picMkLst>
        </pc:picChg>
        <pc:picChg chg="add mod ord modCrop">
          <ac:chgData name="株式会社 ティーズメディカル" userId="ef530cb9b88b6bff" providerId="LiveId" clId="{C2E6BEC9-2F0B-4579-A682-5DFF40F06564}" dt="2019-06-26T13:40:32.685" v="948" actId="1076"/>
          <ac:picMkLst>
            <pc:docMk/>
            <pc:sldMk cId="2127810217" sldId="320"/>
            <ac:picMk id="8" creationId="{F6BEE359-A767-4893-8FF9-6C37B4032193}"/>
          </ac:picMkLst>
        </pc:picChg>
        <pc:picChg chg="add mod modCrop">
          <ac:chgData name="株式会社 ティーズメディカル" userId="ef530cb9b88b6bff" providerId="LiveId" clId="{C2E6BEC9-2F0B-4579-A682-5DFF40F06564}" dt="2019-06-26T13:39:59.862" v="942" actId="1038"/>
          <ac:picMkLst>
            <pc:docMk/>
            <pc:sldMk cId="2127810217" sldId="320"/>
            <ac:picMk id="10" creationId="{8DBC7E93-48B2-4F7C-9B15-98B859B60B27}"/>
          </ac:picMkLst>
        </pc:picChg>
      </pc:sldChg>
    </pc:docChg>
  </pc:docChgLst>
  <pc:docChgLst>
    <pc:chgData name="株式会社 ティーズメディカル" userId="ef530cb9b88b6bff" providerId="LiveId" clId="{13D18598-F6EA-42F9-A972-B754D7653587}"/>
    <pc:docChg chg="undo custSel addSld modSld">
      <pc:chgData name="株式会社 ティーズメディカル" userId="ef530cb9b88b6bff" providerId="LiveId" clId="{13D18598-F6EA-42F9-A972-B754D7653587}" dt="2019-06-27T12:00:17.960" v="893"/>
      <pc:docMkLst>
        <pc:docMk/>
      </pc:docMkLst>
      <pc:sldChg chg="modSp">
        <pc:chgData name="株式会社 ティーズメディカル" userId="ef530cb9b88b6bff" providerId="LiveId" clId="{13D18598-F6EA-42F9-A972-B754D7653587}" dt="2019-06-27T02:34:28.235" v="50"/>
        <pc:sldMkLst>
          <pc:docMk/>
          <pc:sldMk cId="1381618233" sldId="257"/>
        </pc:sldMkLst>
        <pc:spChg chg="mod">
          <ac:chgData name="株式会社 ティーズメディカル" userId="ef530cb9b88b6bff" providerId="LiveId" clId="{13D18598-F6EA-42F9-A972-B754D7653587}" dt="2019-06-27T02:34:28.235" v="50"/>
          <ac:spMkLst>
            <pc:docMk/>
            <pc:sldMk cId="1381618233" sldId="257"/>
            <ac:spMk id="6" creationId="{00000000-0000-0000-0000-000000000000}"/>
          </ac:spMkLst>
        </pc:spChg>
      </pc:sldChg>
      <pc:sldChg chg="addSp delSp modSp">
        <pc:chgData name="株式会社 ティーズメディカル" userId="ef530cb9b88b6bff" providerId="LiveId" clId="{13D18598-F6EA-42F9-A972-B754D7653587}" dt="2019-06-27T03:15:41.820" v="122" actId="20577"/>
        <pc:sldMkLst>
          <pc:docMk/>
          <pc:sldMk cId="2694230943" sldId="277"/>
        </pc:sldMkLst>
        <pc:spChg chg="mod">
          <ac:chgData name="株式会社 ティーズメディカル" userId="ef530cb9b88b6bff" providerId="LiveId" clId="{13D18598-F6EA-42F9-A972-B754D7653587}" dt="2019-06-27T03:15:41.820" v="122" actId="20577"/>
          <ac:spMkLst>
            <pc:docMk/>
            <pc:sldMk cId="2694230943" sldId="277"/>
            <ac:spMk id="6" creationId="{00000000-0000-0000-0000-000000000000}"/>
          </ac:spMkLst>
        </pc:spChg>
        <pc:picChg chg="add del mod ord">
          <ac:chgData name="株式会社 ティーズメディカル" userId="ef530cb9b88b6bff" providerId="LiveId" clId="{13D18598-F6EA-42F9-A972-B754D7653587}" dt="2019-06-27T03:00:42.935" v="69" actId="478"/>
          <ac:picMkLst>
            <pc:docMk/>
            <pc:sldMk cId="2694230943" sldId="277"/>
            <ac:picMk id="3" creationId="{FBA98B99-45D0-4B6A-8255-0E658AABDD2F}"/>
          </ac:picMkLst>
        </pc:picChg>
        <pc:picChg chg="add del mod">
          <ac:chgData name="株式会社 ティーズメディカル" userId="ef530cb9b88b6bff" providerId="LiveId" clId="{13D18598-F6EA-42F9-A972-B754D7653587}" dt="2019-06-27T03:14:00.024" v="79" actId="478"/>
          <ac:picMkLst>
            <pc:docMk/>
            <pc:sldMk cId="2694230943" sldId="277"/>
            <ac:picMk id="7" creationId="{8178816C-B612-47FA-AF82-34F127BD9182}"/>
          </ac:picMkLst>
        </pc:picChg>
        <pc:picChg chg="add mod ord">
          <ac:chgData name="株式会社 ティーズメディカル" userId="ef530cb9b88b6bff" providerId="LiveId" clId="{13D18598-F6EA-42F9-A972-B754D7653587}" dt="2019-06-27T03:14:40.863" v="85" actId="1036"/>
          <ac:picMkLst>
            <pc:docMk/>
            <pc:sldMk cId="2694230943" sldId="277"/>
            <ac:picMk id="8" creationId="{2DDB8EEA-A95B-44C4-8BB0-67C89BD8573A}"/>
          </ac:picMkLst>
        </pc:picChg>
        <pc:picChg chg="del">
          <ac:chgData name="株式会社 ティーズメディカル" userId="ef530cb9b88b6bff" providerId="LiveId" clId="{13D18598-F6EA-42F9-A972-B754D7653587}" dt="2019-06-27T02:45:10.843" v="51" actId="478"/>
          <ac:picMkLst>
            <pc:docMk/>
            <pc:sldMk cId="2694230943" sldId="277"/>
            <ac:picMk id="3074" creationId="{00000000-0000-0000-0000-000000000000}"/>
          </ac:picMkLst>
        </pc:picChg>
      </pc:sldChg>
      <pc:sldChg chg="addSp modSp">
        <pc:chgData name="株式会社 ティーズメディカル" userId="ef530cb9b88b6bff" providerId="LiveId" clId="{13D18598-F6EA-42F9-A972-B754D7653587}" dt="2019-06-27T03:00:30.266" v="68" actId="732"/>
        <pc:sldMkLst>
          <pc:docMk/>
          <pc:sldMk cId="0" sldId="278"/>
        </pc:sldMkLst>
        <pc:picChg chg="mod">
          <ac:chgData name="株式会社 ティーズメディカル" userId="ef530cb9b88b6bff" providerId="LiveId" clId="{13D18598-F6EA-42F9-A972-B754D7653587}" dt="2019-06-27T03:00:11.605" v="64" actId="1037"/>
          <ac:picMkLst>
            <pc:docMk/>
            <pc:sldMk cId="0" sldId="278"/>
            <ac:picMk id="4" creationId="{00000000-0000-0000-0000-000000000000}"/>
          </ac:picMkLst>
        </pc:picChg>
        <pc:picChg chg="add mod modCrop">
          <ac:chgData name="株式会社 ティーズメディカル" userId="ef530cb9b88b6bff" providerId="LiveId" clId="{13D18598-F6EA-42F9-A972-B754D7653587}" dt="2019-06-27T03:00:30.266" v="68" actId="732"/>
          <ac:picMkLst>
            <pc:docMk/>
            <pc:sldMk cId="0" sldId="278"/>
            <ac:picMk id="7" creationId="{B5AF4B6C-6907-475B-9478-0307182B8419}"/>
          </ac:picMkLst>
        </pc:picChg>
      </pc:sldChg>
      <pc:sldChg chg="addSp delSp modSp add modAnim">
        <pc:chgData name="株式会社 ティーズメディカル" userId="ef530cb9b88b6bff" providerId="LiveId" clId="{13D18598-F6EA-42F9-A972-B754D7653587}" dt="2019-06-27T12:00:17.960" v="893"/>
        <pc:sldMkLst>
          <pc:docMk/>
          <pc:sldMk cId="22904652" sldId="321"/>
        </pc:sldMkLst>
        <pc:spChg chg="add mod">
          <ac:chgData name="株式会社 ティーズメディカル" userId="ef530cb9b88b6bff" providerId="LiveId" clId="{13D18598-F6EA-42F9-A972-B754D7653587}" dt="2019-06-27T11:59:55.288" v="891"/>
          <ac:spMkLst>
            <pc:docMk/>
            <pc:sldMk cId="22904652" sldId="321"/>
            <ac:spMk id="18" creationId="{991CDBE5-B49D-4B08-8A01-8B0B00955E17}"/>
          </ac:spMkLst>
        </pc:spChg>
        <pc:spChg chg="add del mod">
          <ac:chgData name="株式会社 ティーズメディカル" userId="ef530cb9b88b6bff" providerId="LiveId" clId="{13D18598-F6EA-42F9-A972-B754D7653587}" dt="2019-06-27T11:45:51.496" v="379" actId="478"/>
          <ac:spMkLst>
            <pc:docMk/>
            <pc:sldMk cId="22904652" sldId="321"/>
            <ac:spMk id="19" creationId="{8876C24F-E873-4C4A-BAEB-84CD7908985F}"/>
          </ac:spMkLst>
        </pc:spChg>
        <pc:spChg chg="add del">
          <ac:chgData name="株式会社 ティーズメディカル" userId="ef530cb9b88b6bff" providerId="LiveId" clId="{13D18598-F6EA-42F9-A972-B754D7653587}" dt="2019-06-27T11:52:11.707" v="712" actId="478"/>
          <ac:spMkLst>
            <pc:docMk/>
            <pc:sldMk cId="22904652" sldId="321"/>
            <ac:spMk id="20" creationId="{4CE9EC33-DEEC-465F-B5C4-E6F1D6B19B76}"/>
          </ac:spMkLst>
        </pc:spChg>
        <pc:spChg chg="add mod">
          <ac:chgData name="株式会社 ティーズメディカル" userId="ef530cb9b88b6bff" providerId="LiveId" clId="{13D18598-F6EA-42F9-A972-B754D7653587}" dt="2019-06-27T11:58:05.948" v="879" actId="1037"/>
          <ac:spMkLst>
            <pc:docMk/>
            <pc:sldMk cId="22904652" sldId="321"/>
            <ac:spMk id="21" creationId="{DA14FA32-315F-48BA-8B82-3C1C4D4DAA6B}"/>
          </ac:spMkLst>
        </pc:spChg>
        <pc:picChg chg="add del mod">
          <ac:chgData name="株式会社 ティーズメディカル" userId="ef530cb9b88b6bff" providerId="LiveId" clId="{13D18598-F6EA-42F9-A972-B754D7653587}" dt="2019-06-27T03:17:57.426" v="126" actId="478"/>
          <ac:picMkLst>
            <pc:docMk/>
            <pc:sldMk cId="22904652" sldId="321"/>
            <ac:picMk id="3" creationId="{E9663C09-5E3B-4FBB-8378-26E4ADDC42A2}"/>
          </ac:picMkLst>
        </pc:picChg>
        <pc:picChg chg="add del mod">
          <ac:chgData name="株式会社 ティーズメディカル" userId="ef530cb9b88b6bff" providerId="LiveId" clId="{13D18598-F6EA-42F9-A972-B754D7653587}" dt="2019-06-27T11:39:09.811" v="201" actId="478"/>
          <ac:picMkLst>
            <pc:docMk/>
            <pc:sldMk cId="22904652" sldId="321"/>
            <ac:picMk id="5" creationId="{7F246A2A-184C-499A-BB61-9D84FADF6E56}"/>
          </ac:picMkLst>
        </pc:picChg>
        <pc:picChg chg="add mod ord">
          <ac:chgData name="株式会社 ティーズメディカル" userId="ef530cb9b88b6bff" providerId="LiveId" clId="{13D18598-F6EA-42F9-A972-B754D7653587}" dt="2019-06-27T11:41:59.646" v="216" actId="1036"/>
          <ac:picMkLst>
            <pc:docMk/>
            <pc:sldMk cId="22904652" sldId="321"/>
            <ac:picMk id="6" creationId="{9C4BEDCC-71D5-46AE-AA2A-288BD5FEBF99}"/>
          </ac:picMkLst>
        </pc:picChg>
        <pc:picChg chg="add del mod modCrop">
          <ac:chgData name="株式会社 ティーズメディカル" userId="ef530cb9b88b6bff" providerId="LiveId" clId="{13D18598-F6EA-42F9-A972-B754D7653587}" dt="2019-06-27T11:26:36.220" v="166" actId="478"/>
          <ac:picMkLst>
            <pc:docMk/>
            <pc:sldMk cId="22904652" sldId="321"/>
            <ac:picMk id="7" creationId="{A7C04714-EF3E-4D9D-A96F-12885587E5D9}"/>
          </ac:picMkLst>
        </pc:picChg>
        <pc:picChg chg="add del mod modCrop">
          <ac:chgData name="株式会社 ティーズメディカル" userId="ef530cb9b88b6bff" providerId="LiveId" clId="{13D18598-F6EA-42F9-A972-B754D7653587}" dt="2019-06-27T11:26:35.189" v="165" actId="478"/>
          <ac:picMkLst>
            <pc:docMk/>
            <pc:sldMk cId="22904652" sldId="321"/>
            <ac:picMk id="8" creationId="{0AE09E7F-5992-45B3-BB38-C98F3E9D0CCB}"/>
          </ac:picMkLst>
        </pc:picChg>
        <pc:picChg chg="add del mod">
          <ac:chgData name="株式会社 ティーズメディカル" userId="ef530cb9b88b6bff" providerId="LiveId" clId="{13D18598-F6EA-42F9-A972-B754D7653587}" dt="2019-06-27T11:26:37.001" v="167" actId="478"/>
          <ac:picMkLst>
            <pc:docMk/>
            <pc:sldMk cId="22904652" sldId="321"/>
            <ac:picMk id="9" creationId="{3A0B5C4C-02D4-40DD-9983-C7C0190806DB}"/>
          </ac:picMkLst>
        </pc:picChg>
        <pc:picChg chg="add del mod">
          <ac:chgData name="株式会社 ティーズメディカル" userId="ef530cb9b88b6bff" providerId="LiveId" clId="{13D18598-F6EA-42F9-A972-B754D7653587}" dt="2019-06-27T11:26:34.377" v="163" actId="478"/>
          <ac:picMkLst>
            <pc:docMk/>
            <pc:sldMk cId="22904652" sldId="321"/>
            <ac:picMk id="10" creationId="{C92811D6-2CA8-4334-8496-ACD3902FC4E9}"/>
          </ac:picMkLst>
        </pc:picChg>
        <pc:picChg chg="add del mod">
          <ac:chgData name="株式会社 ティーズメディカル" userId="ef530cb9b88b6bff" providerId="LiveId" clId="{13D18598-F6EA-42F9-A972-B754D7653587}" dt="2019-06-27T11:26:33.349" v="162" actId="478"/>
          <ac:picMkLst>
            <pc:docMk/>
            <pc:sldMk cId="22904652" sldId="321"/>
            <ac:picMk id="11" creationId="{DBBE9D9C-C73D-4C6A-9583-787F0D3E3092}"/>
          </ac:picMkLst>
        </pc:picChg>
        <pc:picChg chg="add del mod ord">
          <ac:chgData name="株式会社 ティーズメディカル" userId="ef530cb9b88b6bff" providerId="LiveId" clId="{13D18598-F6EA-42F9-A972-B754D7653587}" dt="2019-06-27T11:36:14.114" v="181" actId="478"/>
          <ac:picMkLst>
            <pc:docMk/>
            <pc:sldMk cId="22904652" sldId="321"/>
            <ac:picMk id="13" creationId="{778F3387-CE39-411D-8C80-B62F23A24DC6}"/>
          </ac:picMkLst>
        </pc:picChg>
        <pc:picChg chg="add mod ord">
          <ac:chgData name="株式会社 ティーズメディカル" userId="ef530cb9b88b6bff" providerId="LiveId" clId="{13D18598-F6EA-42F9-A972-B754D7653587}" dt="2019-06-27T11:42:06.532" v="217" actId="1076"/>
          <ac:picMkLst>
            <pc:docMk/>
            <pc:sldMk cId="22904652" sldId="321"/>
            <ac:picMk id="15" creationId="{8FD7EA2C-5343-4B52-942C-39F8E220F726}"/>
          </ac:picMkLst>
        </pc:picChg>
        <pc:picChg chg="add mod ord modCrop">
          <ac:chgData name="株式会社 ティーズメディカル" userId="ef530cb9b88b6bff" providerId="LiveId" clId="{13D18598-F6EA-42F9-A972-B754D7653587}" dt="2019-06-27T11:40:23.572" v="210" actId="171"/>
          <ac:picMkLst>
            <pc:docMk/>
            <pc:sldMk cId="22904652" sldId="321"/>
            <ac:picMk id="17" creationId="{A302A1DE-9A30-4F0C-A899-EA050492A5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791B9-ADA9-443E-80CB-412BC85882AA}" type="datetimeFigureOut">
              <a:rPr kumimoji="1" lang="ja-JP" altLang="en-US" smtClean="0"/>
              <a:pPr/>
              <a:t>2023/7/7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3298F-1F30-4066-BA1D-0A75D0780589}" type="slidenum">
              <a:rPr kumimoji="1" lang="ja-JP" altLang="en-US" smtClean="0"/>
              <a:pPr/>
              <a:t>‹#›</a:t>
            </a:fld>
            <a:endParaRPr kumimoji="1" lang="ja-JP" altLang="en-US"/>
          </a:p>
        </p:txBody>
      </p:sp>
    </p:spTree>
    <p:extLst>
      <p:ext uri="{BB962C8B-B14F-4D97-AF65-F5344CB8AC3E}">
        <p14:creationId xmlns:p14="http://schemas.microsoft.com/office/powerpoint/2010/main" val="2270752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15FA4D-9B78-44AA-96D8-D1D66E16EBFC}"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414603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115FA4D-9B78-44AA-96D8-D1D66E16EBFC}" type="slidenum">
              <a:rPr kumimoji="1" lang="ja-JP" altLang="en-US" smtClean="0"/>
              <a:pPr/>
              <a:t>12</a:t>
            </a:fld>
            <a:endParaRPr kumimoji="1" lang="ja-JP" altLang="en-US"/>
          </a:p>
        </p:txBody>
      </p:sp>
    </p:spTree>
    <p:extLst>
      <p:ext uri="{BB962C8B-B14F-4D97-AF65-F5344CB8AC3E}">
        <p14:creationId xmlns:p14="http://schemas.microsoft.com/office/powerpoint/2010/main" val="105825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115FA4D-9B78-44AA-96D8-D1D66E16EBFC}" type="slidenum">
              <a:rPr kumimoji="1" lang="ja-JP" altLang="en-US" smtClean="0"/>
              <a:pPr/>
              <a:t>15</a:t>
            </a:fld>
            <a:endParaRPr kumimoji="1" lang="ja-JP" altLang="en-US"/>
          </a:p>
        </p:txBody>
      </p:sp>
    </p:spTree>
    <p:extLst>
      <p:ext uri="{BB962C8B-B14F-4D97-AF65-F5344CB8AC3E}">
        <p14:creationId xmlns:p14="http://schemas.microsoft.com/office/powerpoint/2010/main" val="134696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「残薬」というのは医師から処方された薬を飲み残したり飲み忘れたりして余った薬のことです。</a:t>
            </a:r>
          </a:p>
          <a:p>
            <a:r>
              <a:rPr kumimoji="1" lang="ja-JP" altLang="ja-JP" sz="1200" kern="1200" dirty="0">
                <a:solidFill>
                  <a:schemeClr val="tx1"/>
                </a:solidFill>
                <a:effectLst/>
                <a:latin typeface="+mn-lt"/>
                <a:ea typeface="+mn-ea"/>
                <a:cs typeface="+mn-cs"/>
              </a:rPr>
              <a:t>厚生労働省の調査によると、残薬問題は患者さんの年齢や処方日数はあまり関係なく、薬の種類や量が多くなると起こりやすくなることが分かっています。つまり飲み忘れの一番の理由は薬の種類が増えることで飲み方が複雑になり飲むのを忘れたり面倒になってしまうことです。また飲んでないことで「効いてない」と診断され他の薬に変わり、残った薬は放置される。残薬はどんどん増え続け、ついには受診することを止めてしまうこともあります。あるいは自分で治ったと勝手に判断して飲み止めてしまうこともめずらしくありません。日本薬剤師会の推計では７５歳以上の高齢者だけでも残薬は年間に約４７５億円分に上るとされています。</a:t>
            </a:r>
          </a:p>
          <a:p>
            <a:r>
              <a:rPr kumimoji="1" lang="ja-JP" altLang="ja-JP" sz="1200" kern="1200" dirty="0">
                <a:solidFill>
                  <a:schemeClr val="tx1"/>
                </a:solidFill>
                <a:effectLst/>
                <a:latin typeface="+mn-lt"/>
                <a:ea typeface="+mn-ea"/>
                <a:cs typeface="+mn-cs"/>
              </a:rPr>
              <a:t>ここでまた重大な問題として、自宅に大量の残薬をかかえることで、どの薬を飲んだらいいか分からなくなって間違えて飲んだり、「また悪くなったら飲もう」と取っておいた薬が飲み合わせの悪いものであったため具合が悪くなり病院に運ばれる事態も相次いでいます。</a:t>
            </a:r>
          </a:p>
          <a:p>
            <a:r>
              <a:rPr kumimoji="1" lang="ja-JP" altLang="ja-JP" sz="1200" kern="1200" dirty="0">
                <a:solidFill>
                  <a:schemeClr val="tx1"/>
                </a:solidFill>
                <a:effectLst/>
                <a:latin typeface="+mn-lt"/>
                <a:ea typeface="+mn-ea"/>
                <a:cs typeface="+mn-cs"/>
              </a:rPr>
              <a:t>今飲んでいる薬に飲み残しがあるときは主治医や薬剤師に伝えましょう。</a:t>
            </a:r>
          </a:p>
          <a:p>
            <a:r>
              <a:rPr kumimoji="1" lang="ja-JP" altLang="ja-JP" sz="1200" kern="1200" dirty="0">
                <a:solidFill>
                  <a:schemeClr val="tx1"/>
                </a:solidFill>
                <a:effectLst/>
                <a:latin typeface="+mn-lt"/>
                <a:ea typeface="+mn-ea"/>
                <a:cs typeface="+mn-cs"/>
              </a:rPr>
              <a:t>何の薬か分からなくなったもの、使用期限がきれた（古い）薬など処分に困るものは薬局に持っていきましょう。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A8A5003-D15D-433A-832E-F5DDF7E00014}" type="slidenum">
              <a:rPr kumimoji="1" lang="ja-JP" altLang="en-US" smtClean="0"/>
              <a:t>18</a:t>
            </a:fld>
            <a:endParaRPr kumimoji="1" lang="ja-JP" altLang="en-US"/>
          </a:p>
        </p:txBody>
      </p:sp>
    </p:spTree>
    <p:extLst>
      <p:ext uri="{BB962C8B-B14F-4D97-AF65-F5344CB8AC3E}">
        <p14:creationId xmlns:p14="http://schemas.microsoft.com/office/powerpoint/2010/main" val="163767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76900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103056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1501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60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795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976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381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684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785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51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16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38558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0946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737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95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4790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2019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104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76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7652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0780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518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3446412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061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653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2235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182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20066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351855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14824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135101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1478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F7989D-21B2-4D63-9AFB-DC309275CB42}" type="datetimeFigureOut">
              <a:rPr kumimoji="1" lang="ja-JP" altLang="en-US" smtClean="0"/>
              <a:pPr/>
              <a:t>2023/7/7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250876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7989D-21B2-4D63-9AFB-DC309275CB42}" type="datetimeFigureOut">
              <a:rPr kumimoji="1" lang="ja-JP" altLang="en-US" smtClean="0"/>
              <a:pPr/>
              <a:t>2023/7/7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7095B-6E7C-4201-B154-F6DFAEA3980B}" type="slidenum">
              <a:rPr kumimoji="1" lang="ja-JP" altLang="en-US" smtClean="0"/>
              <a:pPr/>
              <a:t>‹#›</a:t>
            </a:fld>
            <a:endParaRPr kumimoji="1" lang="ja-JP" altLang="en-US"/>
          </a:p>
        </p:txBody>
      </p:sp>
    </p:spTree>
    <p:extLst>
      <p:ext uri="{BB962C8B-B14F-4D97-AF65-F5344CB8AC3E}">
        <p14:creationId xmlns:p14="http://schemas.microsoft.com/office/powerpoint/2010/main" val="219406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2010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B221-B965-4547-9FEA-07497D51B1CE}" type="datetimeFigureOut">
              <a:rPr lang="ja-JP" altLang="en-US" smtClean="0">
                <a:solidFill>
                  <a:prstClr val="black">
                    <a:tint val="75000"/>
                  </a:prstClr>
                </a:solidFill>
              </a:rPr>
              <a:pPr/>
              <a:t>2023/7/7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D2536-EFB9-408A-80E7-8CEA2F67076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4947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2.wdp"/><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wmf"/><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986552" y="2276872"/>
            <a:ext cx="7272808" cy="144016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threePt" dir="t"/>
            </a:scene3d>
            <a:sp3d extrusionH="57150">
              <a:bevelT w="38100" h="38100"/>
            </a:sp3d>
          </a:bodyPr>
          <a:lstStyle/>
          <a:p>
            <a:pPr algn="ctr"/>
            <a:r>
              <a:rPr lang="ja-JP" altLang="en-US" sz="4400" b="1" dirty="0">
                <a:solidFill>
                  <a:prstClr val="black"/>
                </a:solidFill>
                <a:latin typeface="HG丸ｺﾞｼｯｸM-PRO" pitchFamily="50" charset="-128"/>
                <a:ea typeface="HG丸ｺﾞｼｯｸM-PRO" pitchFamily="50" charset="-128"/>
              </a:rPr>
              <a:t>正しい薬の使い方</a:t>
            </a:r>
          </a:p>
        </p:txBody>
      </p:sp>
      <p:pic>
        <p:nvPicPr>
          <p:cNvPr id="4098" name="Picture 2" descr="C:\Users\00122507\Desktop\イラスト\介護6\イラスト\01_身体介護\GUM13_CL01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29" y="4139966"/>
            <a:ext cx="1920109" cy="200141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572000" y="4653136"/>
            <a:ext cx="4320480" cy="1446550"/>
          </a:xfrm>
          <a:prstGeom prst="rect">
            <a:avLst/>
          </a:prstGeom>
          <a:noFill/>
        </p:spPr>
        <p:txBody>
          <a:bodyPr wrap="square" rtlCol="0">
            <a:spAutoFit/>
            <a:scene3d>
              <a:camera prst="orthographicFront"/>
              <a:lightRig rig="threePt" dir="t"/>
            </a:scene3d>
            <a:sp3d extrusionH="57150">
              <a:bevelT w="38100" h="38100"/>
            </a:sp3d>
          </a:bodyPr>
          <a:lstStyle/>
          <a:p>
            <a:r>
              <a:rPr lang="ja-JP" altLang="en-US" sz="3200" b="1" u="sng" dirty="0">
                <a:solidFill>
                  <a:prstClr val="black"/>
                </a:solidFill>
                <a:latin typeface="HG丸ｺﾞｼｯｸM-PRO" pitchFamily="50" charset="-128"/>
                <a:ea typeface="HG丸ｺﾞｼｯｸM-PRO" pitchFamily="50" charset="-128"/>
              </a:rPr>
              <a:t>浮羽薬剤師会</a:t>
            </a:r>
            <a:endParaRPr lang="en-US" altLang="ja-JP" sz="3200" b="1" u="sng" dirty="0">
              <a:solidFill>
                <a:prstClr val="black"/>
              </a:solidFill>
              <a:latin typeface="HG丸ｺﾞｼｯｸM-PRO" pitchFamily="50" charset="-128"/>
              <a:ea typeface="HG丸ｺﾞｼｯｸM-PRO" pitchFamily="50" charset="-128"/>
            </a:endParaRPr>
          </a:p>
          <a:p>
            <a:r>
              <a:rPr lang="ja-JP" altLang="en-US" sz="2800" b="1" dirty="0">
                <a:solidFill>
                  <a:prstClr val="black"/>
                </a:solidFill>
                <a:latin typeface="HG丸ｺﾞｼｯｸM-PRO" pitchFamily="50" charset="-128"/>
                <a:ea typeface="HG丸ｺﾞｼｯｸM-PRO" pitchFamily="50" charset="-128"/>
              </a:rPr>
              <a:t>　しらかべ調剤薬局</a:t>
            </a:r>
            <a:endParaRPr lang="en-US" altLang="ja-JP" sz="2800" b="1" dirty="0">
              <a:solidFill>
                <a:prstClr val="black"/>
              </a:solidFill>
              <a:latin typeface="HG丸ｺﾞｼｯｸM-PRO" pitchFamily="50" charset="-128"/>
              <a:ea typeface="HG丸ｺﾞｼｯｸM-PRO" pitchFamily="50" charset="-128"/>
            </a:endParaRPr>
          </a:p>
          <a:p>
            <a:r>
              <a:rPr lang="ja-JP" altLang="en-US" sz="2800" b="1" dirty="0">
                <a:solidFill>
                  <a:prstClr val="black"/>
                </a:solidFill>
                <a:latin typeface="HG丸ｺﾞｼｯｸM-PRO" pitchFamily="50" charset="-128"/>
                <a:ea typeface="HG丸ｺﾞｼｯｸM-PRO" pitchFamily="50" charset="-128"/>
              </a:rPr>
              <a:t>　立山　勝規　　　　</a:t>
            </a:r>
            <a:r>
              <a:rPr lang="ja-JP" altLang="en-US" sz="2800" b="1" dirty="0">
                <a:solidFill>
                  <a:prstClr val="black"/>
                </a:solidFill>
              </a:rPr>
              <a:t>　　　</a:t>
            </a:r>
          </a:p>
        </p:txBody>
      </p:sp>
      <p:sp>
        <p:nvSpPr>
          <p:cNvPr id="7" name="テキスト ボックス 6"/>
          <p:cNvSpPr txBox="1"/>
          <p:nvPr/>
        </p:nvSpPr>
        <p:spPr>
          <a:xfrm>
            <a:off x="1826840" y="1772816"/>
            <a:ext cx="549032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2000" b="1" dirty="0">
                <a:solidFill>
                  <a:prstClr val="black"/>
                </a:solidFill>
                <a:latin typeface="HG丸ｺﾞｼｯｸM-PRO" pitchFamily="50" charset="-128"/>
                <a:ea typeface="HG丸ｺﾞｼｯｸM-PRO" pitchFamily="50" charset="-128"/>
              </a:rPr>
              <a:t>地域住民の方々が知っておいていただきたい</a:t>
            </a:r>
          </a:p>
        </p:txBody>
      </p:sp>
    </p:spTree>
    <p:extLst>
      <p:ext uri="{BB962C8B-B14F-4D97-AF65-F5344CB8AC3E}">
        <p14:creationId xmlns:p14="http://schemas.microsoft.com/office/powerpoint/2010/main" val="138161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980728"/>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4628" y="1151166"/>
            <a:ext cx="8574744" cy="523220"/>
          </a:xfrm>
          <a:prstGeom prst="rect">
            <a:avLst/>
          </a:prstGeom>
          <a:solidFill>
            <a:srgbClr val="92D050"/>
          </a:solidFill>
          <a:ln w="57150">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800" dirty="0">
                <a:solidFill>
                  <a:sysClr val="windowText" lastClr="000000"/>
                </a:solidFill>
                <a:latin typeface="HG丸ｺﾞｼｯｸM-PRO" pitchFamily="50" charset="-128"/>
                <a:ea typeface="HG丸ｺﾞｼｯｸM-PRO" pitchFamily="50" charset="-128"/>
              </a:rPr>
              <a:t>★全ての薬には</a:t>
            </a:r>
            <a:r>
              <a:rPr lang="ja-JP" altLang="en-US" sz="2800" b="1" dirty="0">
                <a:solidFill>
                  <a:sysClr val="windowText" lastClr="000000"/>
                </a:solidFill>
                <a:latin typeface="HG丸ｺﾞｼｯｸM-PRO" pitchFamily="50" charset="-128"/>
                <a:ea typeface="HG丸ｺﾞｼｯｸM-PRO" pitchFamily="50" charset="-128"/>
              </a:rPr>
              <a:t>「主作用」</a:t>
            </a:r>
            <a:r>
              <a:rPr lang="ja-JP" altLang="en-US" sz="2800" dirty="0">
                <a:solidFill>
                  <a:sysClr val="windowText" lastClr="000000"/>
                </a:solidFill>
                <a:latin typeface="HG丸ｺﾞｼｯｸM-PRO" pitchFamily="50" charset="-128"/>
                <a:ea typeface="HG丸ｺﾞｼｯｸM-PRO" pitchFamily="50" charset="-128"/>
              </a:rPr>
              <a:t>と</a:t>
            </a:r>
            <a:r>
              <a:rPr lang="ja-JP" altLang="en-US" sz="2800" b="1" dirty="0">
                <a:solidFill>
                  <a:sysClr val="windowText" lastClr="000000"/>
                </a:solidFill>
                <a:latin typeface="HG丸ｺﾞｼｯｸM-PRO" pitchFamily="50" charset="-128"/>
                <a:ea typeface="HG丸ｺﾞｼｯｸM-PRO" pitchFamily="50" charset="-128"/>
              </a:rPr>
              <a:t>「副作用」</a:t>
            </a:r>
            <a:r>
              <a:rPr lang="ja-JP" altLang="en-US" sz="2800" dirty="0">
                <a:solidFill>
                  <a:sysClr val="windowText" lastClr="000000"/>
                </a:solidFill>
                <a:latin typeface="HG丸ｺﾞｼｯｸM-PRO" pitchFamily="50" charset="-128"/>
                <a:ea typeface="HG丸ｺﾞｼｯｸM-PRO" pitchFamily="50" charset="-128"/>
              </a:rPr>
              <a:t>があります。</a:t>
            </a:r>
          </a:p>
        </p:txBody>
      </p:sp>
      <p:sp>
        <p:nvSpPr>
          <p:cNvPr id="10" name="正方形/長方形 9"/>
          <p:cNvSpPr/>
          <p:nvPr/>
        </p:nvSpPr>
        <p:spPr>
          <a:xfrm>
            <a:off x="1007604" y="1886391"/>
            <a:ext cx="7056784" cy="3384376"/>
          </a:xfrm>
          <a:prstGeom prst="rect">
            <a:avLst/>
          </a:prstGeom>
          <a:solidFill>
            <a:schemeClr val="accent6">
              <a:lumMod val="20000"/>
              <a:lumOff val="8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1" name="正方形/長方形 10"/>
          <p:cNvSpPr/>
          <p:nvPr/>
        </p:nvSpPr>
        <p:spPr>
          <a:xfrm>
            <a:off x="1151620" y="2750487"/>
            <a:ext cx="3240360" cy="2376264"/>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cene3d>
              <a:camera prst="orthographicFront"/>
              <a:lightRig rig="threePt" dir="t"/>
            </a:scene3d>
            <a:sp3d extrusionH="57150">
              <a:bevelT w="38100" h="38100"/>
            </a:sp3d>
          </a:bodyPr>
          <a:lstStyle/>
          <a:p>
            <a:r>
              <a:rPr lang="ja-JP" altLang="en-US" sz="2800" dirty="0">
                <a:solidFill>
                  <a:prstClr val="black"/>
                </a:solidFill>
                <a:latin typeface="HG丸ｺﾞｼｯｸM-PRO" pitchFamily="50" charset="-128"/>
                <a:ea typeface="HG丸ｺﾞｼｯｸM-PRO" pitchFamily="50" charset="-128"/>
              </a:rPr>
              <a:t>薬を使用する本来の目的である、病気を治したり軽くしたりする働きのこと</a:t>
            </a:r>
            <a:r>
              <a:rPr lang="ja-JP" altLang="en-US" sz="2000" dirty="0">
                <a:solidFill>
                  <a:prstClr val="black"/>
                </a:solidFill>
                <a:latin typeface="HG丸ｺﾞｼｯｸM-PRO" pitchFamily="50" charset="-128"/>
                <a:ea typeface="HG丸ｺﾞｼｯｸM-PRO" pitchFamily="50" charset="-128"/>
              </a:rPr>
              <a:t>　例・熱が下がる等</a:t>
            </a:r>
            <a:endParaRPr lang="en-US" altLang="ja-JP" sz="2000" dirty="0">
              <a:solidFill>
                <a:prstClr val="black"/>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ja-JP" altLang="en-US" dirty="0">
              <a:solidFill>
                <a:prstClr val="white"/>
              </a:solidFill>
              <a:latin typeface="HG丸ｺﾞｼｯｸM-PRO" pitchFamily="50" charset="-128"/>
              <a:ea typeface="HG丸ｺﾞｼｯｸM-PRO" pitchFamily="50" charset="-128"/>
            </a:endParaRPr>
          </a:p>
        </p:txBody>
      </p:sp>
      <p:cxnSp>
        <p:nvCxnSpPr>
          <p:cNvPr id="12" name="直線コネクタ 11"/>
          <p:cNvCxnSpPr/>
          <p:nvPr/>
        </p:nvCxnSpPr>
        <p:spPr>
          <a:xfrm>
            <a:off x="4752020" y="3038519"/>
            <a:ext cx="32403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680012" y="2750487"/>
            <a:ext cx="3240360" cy="23762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cene3d>
              <a:camera prst="orthographicFront"/>
              <a:lightRig rig="threePt" dir="t"/>
            </a:scene3d>
            <a:sp3d extrusionH="57150">
              <a:bevelT w="38100" h="38100"/>
            </a:sp3d>
          </a:bodyPr>
          <a:lstStyle/>
          <a:p>
            <a:r>
              <a:rPr lang="ja-JP" altLang="en-US" sz="2800" dirty="0">
                <a:solidFill>
                  <a:prstClr val="black"/>
                </a:solidFill>
                <a:latin typeface="HG丸ｺﾞｼｯｸM-PRO" pitchFamily="50" charset="-128"/>
                <a:ea typeface="HG丸ｺﾞｼｯｸM-PRO" pitchFamily="50" charset="-128"/>
              </a:rPr>
              <a:t>薬本来の目的以外の好ましくない働きのこと。</a:t>
            </a:r>
            <a:endParaRPr lang="en-US" altLang="ja-JP" sz="2800" dirty="0">
              <a:solidFill>
                <a:prstClr val="black"/>
              </a:solidFill>
              <a:latin typeface="HG丸ｺﾞｼｯｸM-PRO" pitchFamily="50" charset="-128"/>
              <a:ea typeface="HG丸ｺﾞｼｯｸM-PRO" pitchFamily="50" charset="-128"/>
            </a:endParaRPr>
          </a:p>
          <a:p>
            <a:endParaRPr lang="en-US" altLang="ja-JP" sz="2000" dirty="0">
              <a:solidFill>
                <a:prstClr val="black"/>
              </a:solidFill>
              <a:latin typeface="HG丸ｺﾞｼｯｸM-PRO" pitchFamily="50" charset="-128"/>
              <a:ea typeface="HG丸ｺﾞｼｯｸM-PRO" pitchFamily="50" charset="-128"/>
            </a:endParaRPr>
          </a:p>
          <a:p>
            <a:r>
              <a:rPr lang="ja-JP" altLang="en-US" sz="2000" dirty="0">
                <a:solidFill>
                  <a:prstClr val="black"/>
                </a:solidFill>
                <a:latin typeface="HG丸ｺﾞｼｯｸM-PRO" pitchFamily="50" charset="-128"/>
                <a:ea typeface="HG丸ｺﾞｼｯｸM-PRO" pitchFamily="50" charset="-128"/>
              </a:rPr>
              <a:t>例・体にぶつぶつができたり、眠くなったりする等</a:t>
            </a:r>
            <a:endParaRPr lang="en-US" altLang="ja-JP" sz="2000" dirty="0">
              <a:solidFill>
                <a:prstClr val="black"/>
              </a:solidFill>
              <a:latin typeface="HG丸ｺﾞｼｯｸM-PRO" pitchFamily="50" charset="-128"/>
              <a:ea typeface="HG丸ｺﾞｼｯｸM-PRO" pitchFamily="50" charset="-128"/>
            </a:endParaRPr>
          </a:p>
          <a:p>
            <a:pPr algn="ctr"/>
            <a:endParaRPr lang="en-US" altLang="ja-JP" sz="2800"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en-US" altLang="ja-JP" dirty="0">
              <a:solidFill>
                <a:prstClr val="white"/>
              </a:solidFill>
              <a:latin typeface="HG丸ｺﾞｼｯｸM-PRO" pitchFamily="50" charset="-128"/>
              <a:ea typeface="HG丸ｺﾞｼｯｸM-PRO" pitchFamily="50" charset="-128"/>
            </a:endParaRPr>
          </a:p>
          <a:p>
            <a:pPr algn="ctr"/>
            <a:endParaRPr lang="ja-JP" altLang="en-US" dirty="0">
              <a:solidFill>
                <a:prstClr val="white"/>
              </a:solidFill>
              <a:latin typeface="HG丸ｺﾞｼｯｸM-PRO" pitchFamily="50" charset="-128"/>
              <a:ea typeface="HG丸ｺﾞｼｯｸM-PRO" pitchFamily="50" charset="-128"/>
            </a:endParaRPr>
          </a:p>
        </p:txBody>
      </p:sp>
      <p:sp>
        <p:nvSpPr>
          <p:cNvPr id="14" name="1 つの角を切り取った四角形 13"/>
          <p:cNvSpPr/>
          <p:nvPr/>
        </p:nvSpPr>
        <p:spPr>
          <a:xfrm>
            <a:off x="1151620" y="2030407"/>
            <a:ext cx="3240360" cy="648072"/>
          </a:xfrm>
          <a:prstGeom prst="snip1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3600" dirty="0">
                <a:solidFill>
                  <a:prstClr val="black"/>
                </a:solidFill>
                <a:latin typeface="HG丸ｺﾞｼｯｸM-PRO" pitchFamily="50" charset="-128"/>
                <a:ea typeface="HG丸ｺﾞｼｯｸM-PRO" pitchFamily="50" charset="-128"/>
              </a:rPr>
              <a:t>主作用</a:t>
            </a:r>
          </a:p>
        </p:txBody>
      </p:sp>
      <p:sp>
        <p:nvSpPr>
          <p:cNvPr id="15" name="1 つの角を切り取った四角形 14"/>
          <p:cNvSpPr/>
          <p:nvPr/>
        </p:nvSpPr>
        <p:spPr>
          <a:xfrm>
            <a:off x="4680012" y="2030407"/>
            <a:ext cx="3240360" cy="648072"/>
          </a:xfrm>
          <a:prstGeom prst="snip1Rect">
            <a:avLst/>
          </a:prstGeom>
          <a:solidFill>
            <a:schemeClr val="accent5"/>
          </a:solidFill>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3600" dirty="0">
                <a:solidFill>
                  <a:sysClr val="windowText" lastClr="000000"/>
                </a:solidFill>
                <a:latin typeface="HG丸ｺﾞｼｯｸM-PRO" pitchFamily="50" charset="-128"/>
                <a:ea typeface="HG丸ｺﾞｼｯｸM-PRO" pitchFamily="50" charset="-128"/>
              </a:rPr>
              <a:t>副作用</a:t>
            </a:r>
          </a:p>
        </p:txBody>
      </p:sp>
      <p:cxnSp>
        <p:nvCxnSpPr>
          <p:cNvPr id="16" name="直線コネクタ 15"/>
          <p:cNvCxnSpPr/>
          <p:nvPr/>
        </p:nvCxnSpPr>
        <p:spPr>
          <a:xfrm>
            <a:off x="251520" y="5445224"/>
            <a:ext cx="8640000" cy="0"/>
          </a:xfrm>
          <a:prstGeom prst="line">
            <a:avLst/>
          </a:prstGeom>
          <a:ln w="57150">
            <a:solidFill>
              <a:srgbClr val="FFC0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1028" name="Picture 4" descr="C:\Users\00122507\Desktop\イラスト\医療6\イラスト\17_薬\GUM06_CL17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7" y="5506028"/>
            <a:ext cx="1908000" cy="128193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971600" y="5445224"/>
            <a:ext cx="7992888" cy="1323439"/>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000" b="1" dirty="0">
                <a:solidFill>
                  <a:srgbClr val="1F497D"/>
                </a:solidFill>
                <a:latin typeface="HG丸ｺﾞｼｯｸM-PRO" pitchFamily="50" charset="-128"/>
                <a:ea typeface="HG丸ｺﾞｼｯｸM-PRO" pitchFamily="50" charset="-128"/>
              </a:rPr>
              <a:t>「副作用が起こる主な原因」</a:t>
            </a:r>
            <a:endParaRPr lang="en-US" altLang="ja-JP" sz="2000" b="1" dirty="0">
              <a:solidFill>
                <a:srgbClr val="1F497D"/>
              </a:solidFill>
              <a:latin typeface="HG丸ｺﾞｼｯｸM-PRO" pitchFamily="50" charset="-128"/>
              <a:ea typeface="HG丸ｺﾞｼｯｸM-PRO" pitchFamily="50" charset="-128"/>
            </a:endParaRPr>
          </a:p>
          <a:p>
            <a:r>
              <a:rPr lang="ja-JP" altLang="en-US" sz="2000" b="1" dirty="0">
                <a:solidFill>
                  <a:srgbClr val="1F497D"/>
                </a:solidFill>
                <a:latin typeface="HG丸ｺﾞｼｯｸM-PRO" pitchFamily="50" charset="-128"/>
                <a:ea typeface="HG丸ｺﾞｼｯｸM-PRO" pitchFamily="50" charset="-128"/>
              </a:rPr>
              <a:t>　・体にその薬が合わない（アレルギー反応）</a:t>
            </a:r>
            <a:endParaRPr lang="en-US" altLang="ja-JP" sz="2000" b="1" dirty="0">
              <a:solidFill>
                <a:srgbClr val="1F497D"/>
              </a:solidFill>
              <a:latin typeface="HG丸ｺﾞｼｯｸM-PRO" pitchFamily="50" charset="-128"/>
              <a:ea typeface="HG丸ｺﾞｼｯｸM-PRO" pitchFamily="50" charset="-128"/>
            </a:endParaRPr>
          </a:p>
          <a:p>
            <a:r>
              <a:rPr lang="ja-JP" altLang="en-US" sz="2000" b="1" dirty="0">
                <a:solidFill>
                  <a:srgbClr val="1F497D"/>
                </a:solidFill>
                <a:latin typeface="HG丸ｺﾞｼｯｸM-PRO" pitchFamily="50" charset="-128"/>
                <a:ea typeface="HG丸ｺﾞｼｯｸM-PRO" pitchFamily="50" charset="-128"/>
              </a:rPr>
              <a:t>　・薬がもともと持っている作用（</a:t>
            </a:r>
            <a:r>
              <a:rPr lang="en-US" altLang="ja-JP" sz="2000" b="1" dirty="0">
                <a:solidFill>
                  <a:srgbClr val="1F497D"/>
                </a:solidFill>
                <a:latin typeface="HG丸ｺﾞｼｯｸM-PRO" pitchFamily="50" charset="-128"/>
                <a:ea typeface="HG丸ｺﾞｼｯｸM-PRO" pitchFamily="50" charset="-128"/>
              </a:rPr>
              <a:t>2</a:t>
            </a:r>
            <a:r>
              <a:rPr lang="ja-JP" altLang="en-US" sz="2000" b="1" dirty="0">
                <a:solidFill>
                  <a:srgbClr val="1F497D"/>
                </a:solidFill>
                <a:latin typeface="HG丸ｺﾞｼｯｸM-PRO" pitchFamily="50" charset="-128"/>
                <a:ea typeface="HG丸ｺﾞｼｯｸM-PRO" pitchFamily="50" charset="-128"/>
              </a:rPr>
              <a:t>次的薬理作用）</a:t>
            </a:r>
            <a:endParaRPr lang="en-US" altLang="ja-JP" sz="2000" b="1" dirty="0">
              <a:solidFill>
                <a:srgbClr val="1F497D"/>
              </a:solidFill>
              <a:latin typeface="HG丸ｺﾞｼｯｸM-PRO" pitchFamily="50" charset="-128"/>
              <a:ea typeface="HG丸ｺﾞｼｯｸM-PRO" pitchFamily="50" charset="-128"/>
            </a:endParaRPr>
          </a:p>
          <a:p>
            <a:r>
              <a:rPr lang="ja-JP" altLang="en-US" sz="2000" b="1" dirty="0">
                <a:solidFill>
                  <a:srgbClr val="1F497D"/>
                </a:solidFill>
                <a:latin typeface="HG丸ｺﾞｼｯｸM-PRO" pitchFamily="50" charset="-128"/>
                <a:ea typeface="HG丸ｺﾞｼｯｸM-PRO" pitchFamily="50" charset="-128"/>
              </a:rPr>
              <a:t>　・薬が効きすぎる（過剰反応）</a:t>
            </a:r>
          </a:p>
        </p:txBody>
      </p:sp>
      <p:sp>
        <p:nvSpPr>
          <p:cNvPr id="18" name="テキスト ボックス 17"/>
          <p:cNvSpPr txBox="1"/>
          <p:nvPr/>
        </p:nvSpPr>
        <p:spPr>
          <a:xfrm>
            <a:off x="2764007" y="215048"/>
            <a:ext cx="3884944" cy="646331"/>
          </a:xfrm>
          <a:prstGeom prst="rect">
            <a:avLst/>
          </a:prstGeom>
          <a:noFill/>
        </p:spPr>
        <p:txBody>
          <a:bodyPr wrap="square" rtlCol="0">
            <a:spAutoFit/>
            <a:scene3d>
              <a:camera prst="orthographicFront"/>
              <a:lightRig rig="threePt" dir="t"/>
            </a:scene3d>
            <a:sp3d extrusionH="57150">
              <a:bevelT w="38100" h="38100"/>
            </a:sp3d>
          </a:bodyPr>
          <a:lstStyle/>
          <a:p>
            <a:r>
              <a:rPr lang="ja-JP" altLang="en-US" sz="3600" dirty="0">
                <a:solidFill>
                  <a:prstClr val="black"/>
                </a:solidFill>
                <a:latin typeface="HG丸ｺﾞｼｯｸM-PRO" pitchFamily="50" charset="-128"/>
                <a:ea typeface="HG丸ｺﾞｼｯｸM-PRO" pitchFamily="50" charset="-128"/>
              </a:rPr>
              <a:t>　副作用って？</a:t>
            </a:r>
          </a:p>
        </p:txBody>
      </p:sp>
    </p:spTree>
    <p:extLst>
      <p:ext uri="{BB962C8B-B14F-4D97-AF65-F5344CB8AC3E}">
        <p14:creationId xmlns:p14="http://schemas.microsoft.com/office/powerpoint/2010/main" val="322659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83568" y="340846"/>
            <a:ext cx="7776864"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3600" dirty="0">
                <a:solidFill>
                  <a:prstClr val="black"/>
                </a:solidFill>
                <a:latin typeface="HG丸ｺﾞｼｯｸM-PRO" pitchFamily="50" charset="-128"/>
                <a:ea typeface="HG丸ｺﾞｼｯｸM-PRO" pitchFamily="50" charset="-128"/>
              </a:rPr>
              <a:t>　薬の飲み合わせ（相互作用）</a:t>
            </a:r>
          </a:p>
        </p:txBody>
      </p:sp>
      <p:cxnSp>
        <p:nvCxnSpPr>
          <p:cNvPr id="5" name="直線コネクタ 4"/>
          <p:cNvCxnSpPr/>
          <p:nvPr/>
        </p:nvCxnSpPr>
        <p:spPr>
          <a:xfrm>
            <a:off x="179512" y="1196752"/>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99592" y="1746394"/>
            <a:ext cx="7427207" cy="1970638"/>
          </a:xfrm>
          <a:prstGeom prst="rect">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threePt" dir="t"/>
            </a:scene3d>
            <a:sp3d extrusionH="57150">
              <a:bevelT w="38100" h="38100"/>
            </a:sp3d>
          </a:bodyPr>
          <a:lstStyle/>
          <a:p>
            <a:r>
              <a:rPr lang="ja-JP" altLang="en-US" sz="2800" dirty="0">
                <a:solidFill>
                  <a:srgbClr val="FF0000"/>
                </a:solidFill>
                <a:latin typeface="HG丸ｺﾞｼｯｸM-PRO" pitchFamily="50" charset="-128"/>
                <a:ea typeface="HG丸ｺﾞｼｯｸM-PRO" pitchFamily="50" charset="-128"/>
              </a:rPr>
              <a:t>○</a:t>
            </a:r>
            <a:r>
              <a:rPr lang="ja-JP" altLang="en-US" sz="2800" dirty="0">
                <a:solidFill>
                  <a:prstClr val="black"/>
                </a:solidFill>
                <a:latin typeface="HG丸ｺﾞｼｯｸM-PRO" pitchFamily="50" charset="-128"/>
                <a:ea typeface="HG丸ｺﾞｼｯｸM-PRO" pitchFamily="50" charset="-128"/>
              </a:rPr>
              <a:t>薬を２種類以上飲んだ場合、薬同士が影響</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prstClr val="black"/>
                </a:solidFill>
                <a:latin typeface="HG丸ｺﾞｼｯｸM-PRO" pitchFamily="50" charset="-128"/>
                <a:ea typeface="HG丸ｺﾞｼｯｸM-PRO" pitchFamily="50" charset="-128"/>
              </a:rPr>
              <a:t>　し合うことを薬物</a:t>
            </a:r>
            <a:r>
              <a:rPr lang="ja-JP" altLang="en-US" sz="2800" b="1" dirty="0">
                <a:solidFill>
                  <a:srgbClr val="FF0000"/>
                </a:solidFill>
                <a:latin typeface="HG丸ｺﾞｼｯｸM-PRO" pitchFamily="50" charset="-128"/>
                <a:ea typeface="HG丸ｺﾞｼｯｸM-PRO" pitchFamily="50" charset="-128"/>
              </a:rPr>
              <a:t>相互作用</a:t>
            </a:r>
            <a:r>
              <a:rPr lang="ja-JP" altLang="en-US" sz="2800" dirty="0">
                <a:solidFill>
                  <a:prstClr val="black"/>
                </a:solidFill>
                <a:latin typeface="HG丸ｺﾞｼｯｸM-PRO" pitchFamily="50" charset="-128"/>
                <a:ea typeface="HG丸ｺﾞｼｯｸM-PRO" pitchFamily="50" charset="-128"/>
              </a:rPr>
              <a:t>といいます。</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srgbClr val="FF0000"/>
                </a:solidFill>
                <a:latin typeface="HG丸ｺﾞｼｯｸM-PRO" pitchFamily="50" charset="-128"/>
                <a:ea typeface="HG丸ｺﾞｼｯｸM-PRO" pitchFamily="50" charset="-128"/>
              </a:rPr>
              <a:t>○</a:t>
            </a:r>
            <a:r>
              <a:rPr lang="ja-JP" altLang="en-US" sz="2800" b="1" dirty="0">
                <a:solidFill>
                  <a:srgbClr val="FF0000"/>
                </a:solidFill>
                <a:latin typeface="HG丸ｺﾞｼｯｸM-PRO" pitchFamily="50" charset="-128"/>
                <a:ea typeface="HG丸ｺﾞｼｯｸM-PRO" pitchFamily="50" charset="-128"/>
              </a:rPr>
              <a:t>相互作用</a:t>
            </a:r>
            <a:r>
              <a:rPr lang="ja-JP" altLang="en-US" sz="2800" dirty="0">
                <a:solidFill>
                  <a:prstClr val="black"/>
                </a:solidFill>
                <a:latin typeface="HG丸ｺﾞｼｯｸM-PRO" pitchFamily="50" charset="-128"/>
                <a:ea typeface="HG丸ｺﾞｼｯｸM-PRO" pitchFamily="50" charset="-128"/>
              </a:rPr>
              <a:t>には薬同士の場合と、薬と飲食物</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prstClr val="black"/>
                </a:solidFill>
                <a:latin typeface="HG丸ｺﾞｼｯｸM-PRO" pitchFamily="50" charset="-128"/>
                <a:ea typeface="HG丸ｺﾞｼｯｸM-PRO" pitchFamily="50" charset="-128"/>
              </a:rPr>
              <a:t>　や健康食品の場合もあります。</a:t>
            </a:r>
          </a:p>
        </p:txBody>
      </p:sp>
      <p:sp>
        <p:nvSpPr>
          <p:cNvPr id="6" name="正方形/長方形 5"/>
          <p:cNvSpPr/>
          <p:nvPr/>
        </p:nvSpPr>
        <p:spPr>
          <a:xfrm>
            <a:off x="395536" y="1340768"/>
            <a:ext cx="1651033" cy="523220"/>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scene3d>
              <a:camera prst="orthographicFront"/>
              <a:lightRig rig="threePt" dir="t"/>
            </a:scene3d>
            <a:sp3d extrusionH="57150">
              <a:bevelT w="38100" h="38100"/>
            </a:sp3d>
          </a:bodyPr>
          <a:lstStyle/>
          <a:p>
            <a:r>
              <a:rPr lang="ja-JP" altLang="en-US" sz="2800" dirty="0">
                <a:solidFill>
                  <a:sysClr val="windowText" lastClr="000000"/>
                </a:solidFill>
                <a:latin typeface="HG丸ｺﾞｼｯｸM-PRO" pitchFamily="50" charset="-128"/>
                <a:ea typeface="HG丸ｺﾞｼｯｸM-PRO" pitchFamily="50" charset="-128"/>
              </a:rPr>
              <a:t>相互作用</a:t>
            </a:r>
            <a:endParaRPr lang="en-US" altLang="ja-JP" sz="2800" b="1" dirty="0">
              <a:solidFill>
                <a:sysClr val="windowText" lastClr="0000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pic>
        <p:nvPicPr>
          <p:cNvPr id="1026"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3625" y="3933056"/>
            <a:ext cx="2786988" cy="2299500"/>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pic>
      <p:pic>
        <p:nvPicPr>
          <p:cNvPr id="1027" name="Picture 3"/>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4168" y="3933056"/>
            <a:ext cx="2705478" cy="2232248"/>
          </a:xfrm>
          <a:prstGeom prst="rect">
            <a:avLst/>
          </a:prstGeom>
          <a:solidFill>
            <a:srgbClr val="FFFFCC"/>
          </a:solidFill>
          <a:ln>
            <a:noFill/>
          </a:ln>
          <a:effectLst/>
        </p:spPr>
      </p:pic>
      <p:sp>
        <p:nvSpPr>
          <p:cNvPr id="9" name="テキスト ボックス 8"/>
          <p:cNvSpPr txBox="1"/>
          <p:nvPr/>
        </p:nvSpPr>
        <p:spPr>
          <a:xfrm>
            <a:off x="107504" y="6341258"/>
            <a:ext cx="896448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000" b="1" dirty="0">
                <a:solidFill>
                  <a:prstClr val="black"/>
                </a:solidFill>
                <a:latin typeface="HG丸ｺﾞｼｯｸM-PRO" pitchFamily="50" charset="-128"/>
                <a:ea typeface="HG丸ｺﾞｼｯｸM-PRO" pitchFamily="50" charset="-128"/>
              </a:rPr>
              <a:t>＊あらかじめ使用してはいけない飲食物を医師や薬剤師に確認してください</a:t>
            </a:r>
            <a:endParaRPr lang="en-US" altLang="ja-JP" sz="2000" b="1" dirty="0">
              <a:solidFill>
                <a:prstClr val="black"/>
              </a:solidFill>
              <a:latin typeface="HG丸ｺﾞｼｯｸM-PRO" pitchFamily="50" charset="-128"/>
              <a:ea typeface="HG丸ｺﾞｼｯｸM-PRO" pitchFamily="50" charset="-128"/>
            </a:endParaRPr>
          </a:p>
        </p:txBody>
      </p:sp>
      <p:pic>
        <p:nvPicPr>
          <p:cNvPr id="10"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3933056"/>
            <a:ext cx="2705478" cy="2232248"/>
          </a:xfrm>
          <a:prstGeom prst="rect">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pic>
      <p:pic>
        <p:nvPicPr>
          <p:cNvPr id="1028" name="Picture 4" descr="C:\Users\00122507\Desktop\イラスト\食品市場3\イラスト\04_乳製品\GUM03_CL0400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3717032"/>
            <a:ext cx="620485" cy="128931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83056" y="4149080"/>
            <a:ext cx="2429104" cy="1569660"/>
          </a:xfrm>
          <a:prstGeom prst="rect">
            <a:avLst/>
          </a:prstGeom>
          <a:noFill/>
        </p:spPr>
        <p:txBody>
          <a:bodyPr wrap="square" rtlCol="0">
            <a:spAutoFit/>
            <a:scene3d>
              <a:camera prst="orthographicFront"/>
              <a:lightRig rig="threePt" dir="t"/>
            </a:scene3d>
            <a:sp3d extrusionH="57150">
              <a:bevelT w="57150" h="38100" prst="artDeco"/>
            </a:sp3d>
          </a:bodyPr>
          <a:lstStyle/>
          <a:p>
            <a:r>
              <a:rPr lang="ja-JP" altLang="en-US" b="1" dirty="0">
                <a:latin typeface="HG丸ｺﾞｼｯｸM-PRO" pitchFamily="50" charset="-128"/>
                <a:ea typeface="HG丸ｺﾞｼｯｸM-PRO" pitchFamily="50" charset="-128"/>
              </a:rPr>
              <a:t>抗菌薬</a:t>
            </a:r>
            <a:endParaRPr lang="en-US" altLang="ja-JP" sz="1600" b="1" dirty="0">
              <a:latin typeface="HG丸ｺﾞｼｯｸM-PRO" pitchFamily="50" charset="-128"/>
              <a:ea typeface="HG丸ｺﾞｼｯｸM-PRO" pitchFamily="50" charset="-128"/>
            </a:endParaRPr>
          </a:p>
          <a:p>
            <a:r>
              <a:rPr lang="ja-JP" altLang="en-US" sz="1600" b="1" dirty="0">
                <a:latin typeface="HG丸ｺﾞｼｯｸM-PRO" pitchFamily="50" charset="-128"/>
                <a:ea typeface="HG丸ｺﾞｼｯｸM-PRO" pitchFamily="50" charset="-128"/>
              </a:rPr>
              <a:t>・クラビット　など</a:t>
            </a:r>
            <a:endParaRPr lang="en-US" altLang="ja-JP" sz="1600" b="1" dirty="0">
              <a:latin typeface="HG丸ｺﾞｼｯｸM-PRO" pitchFamily="50" charset="-128"/>
              <a:ea typeface="HG丸ｺﾞｼｯｸM-PRO" pitchFamily="50" charset="-128"/>
            </a:endParaRPr>
          </a:p>
          <a:p>
            <a:r>
              <a:rPr lang="ja-JP" altLang="en-US" b="1" dirty="0">
                <a:latin typeface="HG丸ｺﾞｼｯｸM-PRO" pitchFamily="50" charset="-128"/>
                <a:ea typeface="HG丸ｺﾞｼｯｸM-PRO" pitchFamily="50" charset="-128"/>
              </a:rPr>
              <a:t>骨粗鬆症の薬</a:t>
            </a:r>
            <a:endParaRPr lang="en-US" altLang="ja-JP" b="1" dirty="0">
              <a:latin typeface="HG丸ｺﾞｼｯｸM-PRO" pitchFamily="50" charset="-128"/>
              <a:ea typeface="HG丸ｺﾞｼｯｸM-PRO" pitchFamily="50" charset="-128"/>
            </a:endParaRPr>
          </a:p>
          <a:p>
            <a:r>
              <a:rPr lang="ja-JP" altLang="en-US" sz="1600" b="1" dirty="0">
                <a:solidFill>
                  <a:sysClr val="windowText" lastClr="000000"/>
                </a:solidFill>
                <a:latin typeface="HG丸ｺﾞｼｯｸM-PRO" pitchFamily="50" charset="-128"/>
                <a:ea typeface="HG丸ｺﾞｼｯｸM-PRO" pitchFamily="50" charset="-128"/>
              </a:rPr>
              <a:t>・ボナロン　など</a:t>
            </a:r>
            <a:endParaRPr lang="en-US" altLang="ja-JP" sz="1600" b="1" dirty="0">
              <a:solidFill>
                <a:sysClr val="windowText" lastClr="000000"/>
              </a:solidFill>
              <a:latin typeface="HG丸ｺﾞｼｯｸM-PRO" pitchFamily="50" charset="-128"/>
              <a:ea typeface="HG丸ｺﾞｼｯｸM-PRO" pitchFamily="50" charset="-128"/>
            </a:endParaRPr>
          </a:p>
          <a:p>
            <a:r>
              <a:rPr lang="ja-JP" altLang="en-US" sz="2400" b="1" dirty="0">
                <a:ln>
                  <a:solidFill>
                    <a:srgbClr val="FFFF00"/>
                  </a:solidFill>
                </a:ln>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薬の効き目</a:t>
            </a:r>
            <a:r>
              <a:rPr lang="ja-JP" altLang="en-US" sz="28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pic>
        <p:nvPicPr>
          <p:cNvPr id="1029" name="Picture 5" descr="C:\Users\00122507\Desktop\イラスト\食品市場3\イラスト\17_加工食品\GUM03_CL1706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689" y="4943546"/>
            <a:ext cx="1121007" cy="114975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46752" y="4130496"/>
            <a:ext cx="2429104" cy="800219"/>
          </a:xfrm>
          <a:prstGeom prst="rect">
            <a:avLst/>
          </a:prstGeom>
          <a:noFill/>
        </p:spPr>
        <p:txBody>
          <a:bodyPr wrap="square" rtlCol="0">
            <a:spAutoFit/>
            <a:scene3d>
              <a:camera prst="orthographicFront"/>
              <a:lightRig rig="threePt" dir="t"/>
            </a:scene3d>
            <a:sp3d extrusionH="57150">
              <a:bevelT w="57150" h="38100" prst="artDeco"/>
            </a:sp3d>
          </a:bodyPr>
          <a:lstStyle/>
          <a:p>
            <a:r>
              <a:rPr lang="ja-JP" altLang="en-US" b="1" dirty="0">
                <a:latin typeface="HG丸ｺﾞｼｯｸM-PRO" pitchFamily="50" charset="-128"/>
                <a:ea typeface="HG丸ｺﾞｼｯｸM-PRO" pitchFamily="50" charset="-128"/>
              </a:rPr>
              <a:t>ワーファリン</a:t>
            </a:r>
            <a:endParaRPr lang="en-US" altLang="ja-JP" b="1" dirty="0">
              <a:latin typeface="HG丸ｺﾞｼｯｸM-PRO" pitchFamily="50" charset="-128"/>
              <a:ea typeface="HG丸ｺﾞｼｯｸM-PRO" pitchFamily="50" charset="-128"/>
            </a:endParaRPr>
          </a:p>
          <a:p>
            <a:r>
              <a:rPr lang="ja-JP" altLang="en-US" sz="24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薬の効き目</a:t>
            </a:r>
            <a:r>
              <a:rPr lang="ja-JP" altLang="en-US" sz="28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sp>
        <p:nvSpPr>
          <p:cNvPr id="17" name="テキスト ボックス 16"/>
          <p:cNvSpPr txBox="1"/>
          <p:nvPr/>
        </p:nvSpPr>
        <p:spPr>
          <a:xfrm>
            <a:off x="6319360" y="4221088"/>
            <a:ext cx="2429104" cy="1785104"/>
          </a:xfrm>
          <a:prstGeom prst="rect">
            <a:avLst/>
          </a:prstGeom>
          <a:noFill/>
        </p:spPr>
        <p:txBody>
          <a:bodyPr wrap="square" rtlCol="0">
            <a:spAutoFit/>
            <a:scene3d>
              <a:camera prst="orthographicFront"/>
              <a:lightRig rig="threePt" dir="t"/>
            </a:scene3d>
            <a:sp3d extrusionH="57150">
              <a:bevelT w="57150" h="38100" prst="artDeco"/>
            </a:sp3d>
          </a:bodyPr>
          <a:lstStyle/>
          <a:p>
            <a:r>
              <a:rPr lang="ja-JP" altLang="en-US" b="1" dirty="0">
                <a:latin typeface="HG丸ｺﾞｼｯｸM-PRO" pitchFamily="50" charset="-128"/>
                <a:ea typeface="HG丸ｺﾞｼｯｸM-PRO" pitchFamily="50" charset="-128"/>
              </a:rPr>
              <a:t>血圧の薬など</a:t>
            </a:r>
            <a:endParaRPr lang="en-US" altLang="ja-JP" b="1" dirty="0">
              <a:latin typeface="HG丸ｺﾞｼｯｸM-PRO" pitchFamily="50" charset="-128"/>
              <a:ea typeface="HG丸ｺﾞｼｯｸM-PRO" pitchFamily="50" charset="-128"/>
            </a:endParaRPr>
          </a:p>
          <a:p>
            <a:r>
              <a:rPr lang="ja-JP" altLang="en-US" sz="1600" b="1" dirty="0">
                <a:latin typeface="HG丸ｺﾞｼｯｸM-PRO" pitchFamily="50" charset="-128"/>
                <a:ea typeface="HG丸ｺﾞｼｯｸM-PRO" pitchFamily="50" charset="-128"/>
              </a:rPr>
              <a:t>・アダラート</a:t>
            </a:r>
            <a:endParaRPr lang="en-US" altLang="ja-JP" sz="1600" b="1" dirty="0">
              <a:latin typeface="HG丸ｺﾞｼｯｸM-PRO" pitchFamily="50" charset="-128"/>
              <a:ea typeface="HG丸ｺﾞｼｯｸM-PRO" pitchFamily="50" charset="-128"/>
            </a:endParaRPr>
          </a:p>
          <a:p>
            <a:r>
              <a:rPr lang="ja-JP" altLang="en-US" sz="1600" b="1" dirty="0">
                <a:latin typeface="HG丸ｺﾞｼｯｸM-PRO" pitchFamily="50" charset="-128"/>
                <a:ea typeface="HG丸ｺﾞｼｯｸM-PRO" pitchFamily="50" charset="-128"/>
              </a:rPr>
              <a:t>・リポバス</a:t>
            </a:r>
            <a:endParaRPr lang="en-US" altLang="ja-JP" sz="1600" b="1" dirty="0">
              <a:latin typeface="HG丸ｺﾞｼｯｸM-PRO" pitchFamily="50" charset="-128"/>
              <a:ea typeface="HG丸ｺﾞｼｯｸM-PRO" pitchFamily="50" charset="-128"/>
            </a:endParaRPr>
          </a:p>
          <a:p>
            <a:r>
              <a:rPr lang="ja-JP" altLang="en-US" sz="1600" b="1" dirty="0">
                <a:latin typeface="HG丸ｺﾞｼｯｸM-PRO" pitchFamily="50" charset="-128"/>
                <a:ea typeface="HG丸ｺﾞｼｯｸM-PRO" pitchFamily="50" charset="-128"/>
              </a:rPr>
              <a:t>　　　など</a:t>
            </a:r>
            <a:endParaRPr lang="en-US" altLang="ja-JP" sz="1600" b="1" dirty="0">
              <a:latin typeface="HG丸ｺﾞｼｯｸM-PRO" pitchFamily="50" charset="-128"/>
              <a:ea typeface="HG丸ｺﾞｼｯｸM-PRO" pitchFamily="50" charset="-128"/>
            </a:endParaRPr>
          </a:p>
          <a:p>
            <a:endParaRPr lang="en-US" altLang="ja-JP" sz="1600" b="1" dirty="0">
              <a:solidFill>
                <a:prstClr val="white"/>
              </a:solidFill>
              <a:latin typeface="HG丸ｺﾞｼｯｸM-PRO" pitchFamily="50" charset="-128"/>
              <a:ea typeface="HG丸ｺﾞｼｯｸM-PRO" pitchFamily="50" charset="-128"/>
            </a:endParaRPr>
          </a:p>
          <a:p>
            <a:r>
              <a:rPr lang="ja-JP" altLang="en-US" sz="24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　薬の効き目</a:t>
            </a:r>
            <a:r>
              <a:rPr lang="ja-JP" altLang="en-US" sz="28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p>
        </p:txBody>
      </p:sp>
      <p:pic>
        <p:nvPicPr>
          <p:cNvPr id="1031" name="Picture 7" descr="C:\Users\00122507\Desktop\イラスト\食品市場3\イラスト\02_果物\GUM03_CL02137.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3038" y="4297738"/>
            <a:ext cx="1238193" cy="94025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7483146" y="5229200"/>
            <a:ext cx="1625358" cy="307777"/>
          </a:xfrm>
          <a:prstGeom prst="rect">
            <a:avLst/>
          </a:prstGeom>
          <a:noFill/>
        </p:spPr>
        <p:txBody>
          <a:bodyPr wrap="square" rtlCol="0">
            <a:spAutoFit/>
            <a:scene3d>
              <a:camera prst="orthographicFront"/>
              <a:lightRig rig="threePt" dir="t"/>
            </a:scene3d>
            <a:sp3d extrusionH="57150">
              <a:bevelT w="38100" h="38100"/>
            </a:sp3d>
          </a:bodyPr>
          <a:lstStyle/>
          <a:p>
            <a:r>
              <a:rPr lang="ja-JP" altLang="en-US" sz="1400" b="1" dirty="0">
                <a:solidFill>
                  <a:prstClr val="black"/>
                </a:solidFill>
                <a:latin typeface="HG丸ｺﾞｼｯｸM-PRO" pitchFamily="50" charset="-128"/>
                <a:ea typeface="HG丸ｺﾞｼｯｸM-PRO" pitchFamily="50" charset="-128"/>
              </a:rPr>
              <a:t>グレープフルーツ</a:t>
            </a:r>
          </a:p>
        </p:txBody>
      </p:sp>
      <p:pic>
        <p:nvPicPr>
          <p:cNvPr id="21" name="図 20" descr="yjimag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979712" y="4869160"/>
            <a:ext cx="1020587" cy="1306066"/>
          </a:xfrm>
          <a:prstGeom prst="rect">
            <a:avLst/>
          </a:prstGeom>
        </p:spPr>
      </p:pic>
      <p:sp>
        <p:nvSpPr>
          <p:cNvPr id="22" name="テキスト ボックス 21"/>
          <p:cNvSpPr txBox="1"/>
          <p:nvPr/>
        </p:nvSpPr>
        <p:spPr>
          <a:xfrm>
            <a:off x="1691680" y="5805264"/>
            <a:ext cx="608862" cy="307777"/>
          </a:xfrm>
          <a:prstGeom prst="rect">
            <a:avLst/>
          </a:prstGeom>
          <a:noFill/>
        </p:spPr>
        <p:txBody>
          <a:bodyPr wrap="square" rtlCol="0">
            <a:spAutoFit/>
            <a:scene3d>
              <a:camera prst="orthographicFront"/>
              <a:lightRig rig="threePt" dir="t"/>
            </a:scene3d>
            <a:sp3d extrusionH="57150">
              <a:bevelT w="38100" h="38100"/>
            </a:sp3d>
          </a:bodyPr>
          <a:lstStyle/>
          <a:p>
            <a:r>
              <a:rPr lang="ja-JP" altLang="en-US" sz="1400" b="1" dirty="0">
                <a:solidFill>
                  <a:prstClr val="black"/>
                </a:solidFill>
                <a:latin typeface="HG丸ｺﾞｼｯｸM-PRO" pitchFamily="50" charset="-128"/>
                <a:ea typeface="HG丸ｺﾞｼｯｸM-PRO" pitchFamily="50" charset="-128"/>
              </a:rPr>
              <a:t>青汁</a:t>
            </a:r>
          </a:p>
        </p:txBody>
      </p:sp>
      <p:pic>
        <p:nvPicPr>
          <p:cNvPr id="24" name="図 23" descr="yjimageQPVLZLEI.jpg"/>
          <p:cNvPicPr>
            <a:picLocks noChangeAspect="1"/>
          </p:cNvPicPr>
          <p:nvPr/>
        </p:nvPicPr>
        <p:blipFill>
          <a:blip r:embed="rId7" cstate="print">
            <a:clrChange>
              <a:clrFrom>
                <a:srgbClr val="FFFFFF"/>
              </a:clrFrom>
              <a:clrTo>
                <a:srgbClr val="FFFFFF">
                  <a:alpha val="0"/>
                </a:srgbClr>
              </a:clrTo>
            </a:clrChange>
          </a:blip>
          <a:stretch>
            <a:fillRect/>
          </a:stretch>
        </p:blipFill>
        <p:spPr>
          <a:xfrm>
            <a:off x="5148064" y="5013176"/>
            <a:ext cx="1368152" cy="1368152"/>
          </a:xfrm>
          <a:prstGeom prst="rect">
            <a:avLst/>
          </a:prstGeom>
        </p:spPr>
      </p:pic>
    </p:spTree>
    <p:extLst>
      <p:ext uri="{BB962C8B-B14F-4D97-AF65-F5344CB8AC3E}">
        <p14:creationId xmlns:p14="http://schemas.microsoft.com/office/powerpoint/2010/main" val="245501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11560" y="1340768"/>
            <a:ext cx="8229600" cy="1368152"/>
          </a:xfrm>
        </p:spPr>
        <p:txBody>
          <a:bodyPr>
            <a:normAutofit/>
            <a:scene3d>
              <a:camera prst="orthographicFront"/>
              <a:lightRig rig="threePt" dir="t"/>
            </a:scene3d>
            <a:sp3d extrusionH="57150">
              <a:bevelT w="38100" h="38100"/>
            </a:sp3d>
          </a:bodyPr>
          <a:lstStyle/>
          <a:p>
            <a:r>
              <a:rPr lang="ja-JP" altLang="en-US" sz="4000" dirty="0">
                <a:solidFill>
                  <a:srgbClr val="FF0000"/>
                </a:solidFill>
                <a:latin typeface="HG丸ｺﾞｼｯｸM-PRO" pitchFamily="50" charset="-128"/>
                <a:ea typeface="HG丸ｺﾞｼｯｸM-PRO" pitchFamily="50" charset="-128"/>
              </a:rPr>
              <a:t>お薬手帳</a:t>
            </a:r>
            <a:r>
              <a:rPr lang="ja-JP" altLang="en-US" sz="4000" dirty="0">
                <a:latin typeface="HG丸ｺﾞｼｯｸM-PRO" pitchFamily="50" charset="-128"/>
                <a:ea typeface="HG丸ｺﾞｼｯｸM-PRO" pitchFamily="50" charset="-128"/>
              </a:rPr>
              <a:t>を有効に活用しましょう</a:t>
            </a:r>
            <a:endParaRPr kumimoji="1" lang="ja-JP" altLang="en-US" sz="4000" dirty="0">
              <a:latin typeface="HG丸ｺﾞｼｯｸM-PRO" pitchFamily="50" charset="-128"/>
              <a:ea typeface="HG丸ｺﾞｼｯｸM-PRO"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852936"/>
            <a:ext cx="2376264" cy="331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78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42864AD8-BD36-4333-A535-3CBEF9C3CBF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p:spPr>
      </p:pic>
      <p:sp>
        <p:nvSpPr>
          <p:cNvPr id="5" name="タイトル 1">
            <a:extLst>
              <a:ext uri="{FF2B5EF4-FFF2-40B4-BE49-F238E27FC236}">
                <a16:creationId xmlns:a16="http://schemas.microsoft.com/office/drawing/2014/main" id="{33FBF909-221B-4F9B-83B7-D1710E618B55}"/>
              </a:ext>
            </a:extLst>
          </p:cNvPr>
          <p:cNvSpPr>
            <a:spLocks noGrp="1"/>
          </p:cNvSpPr>
          <p:nvPr>
            <p:ph type="title"/>
          </p:nvPr>
        </p:nvSpPr>
        <p:spPr>
          <a:xfrm>
            <a:off x="467544" y="44624"/>
            <a:ext cx="8229600" cy="1143000"/>
          </a:xfrm>
        </p:spPr>
        <p:txBody>
          <a:bodyPr>
            <a:normAutofit/>
            <a:scene3d>
              <a:camera prst="orthographicFront"/>
              <a:lightRig rig="threePt" dir="t"/>
            </a:scene3d>
            <a:sp3d extrusionH="57150">
              <a:bevelT w="38100" h="38100"/>
            </a:sp3d>
          </a:bodyPr>
          <a:lstStyle/>
          <a:p>
            <a:r>
              <a:rPr lang="ja-JP" altLang="en-US" sz="3600" dirty="0">
                <a:latin typeface="HG丸ｺﾞｼｯｸM-PRO" pitchFamily="50" charset="-128"/>
                <a:ea typeface="HG丸ｺﾞｼｯｸM-PRO" pitchFamily="50" charset="-128"/>
              </a:rPr>
              <a:t>お薬手帳はどう使う？</a:t>
            </a:r>
            <a:endParaRPr kumimoji="1" lang="ja-JP" altLang="en-US" sz="3600" dirty="0">
              <a:latin typeface="HG丸ｺﾞｼｯｸM-PRO" pitchFamily="50" charset="-128"/>
              <a:ea typeface="HG丸ｺﾞｼｯｸM-PRO" pitchFamily="50" charset="-128"/>
            </a:endParaRPr>
          </a:p>
        </p:txBody>
      </p:sp>
      <p:sp>
        <p:nvSpPr>
          <p:cNvPr id="6" name="正方形/長方形 5">
            <a:extLst>
              <a:ext uri="{FF2B5EF4-FFF2-40B4-BE49-F238E27FC236}">
                <a16:creationId xmlns:a16="http://schemas.microsoft.com/office/drawing/2014/main" id="{445A6361-2ABF-43E6-812A-84A771776B03}"/>
              </a:ext>
            </a:extLst>
          </p:cNvPr>
          <p:cNvSpPr/>
          <p:nvPr/>
        </p:nvSpPr>
        <p:spPr>
          <a:xfrm>
            <a:off x="395536" y="1412776"/>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0F84B50-E96C-4076-8940-E84584EFD391}"/>
              </a:ext>
            </a:extLst>
          </p:cNvPr>
          <p:cNvSpPr/>
          <p:nvPr/>
        </p:nvSpPr>
        <p:spPr>
          <a:xfrm>
            <a:off x="323528" y="4293128"/>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7AB4043-D211-44E8-BF31-CF5E7E07447B}"/>
              </a:ext>
            </a:extLst>
          </p:cNvPr>
          <p:cNvSpPr/>
          <p:nvPr/>
        </p:nvSpPr>
        <p:spPr>
          <a:xfrm>
            <a:off x="6012160" y="4077104"/>
            <a:ext cx="28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9C24EC4-940A-46F5-B9BB-CCEF6681183F}"/>
              </a:ext>
            </a:extLst>
          </p:cNvPr>
          <p:cNvSpPr/>
          <p:nvPr/>
        </p:nvSpPr>
        <p:spPr>
          <a:xfrm>
            <a:off x="5976184" y="1156200"/>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1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4">
            <a:extLst>
              <a:ext uri="{FF2B5EF4-FFF2-40B4-BE49-F238E27FC236}">
                <a16:creationId xmlns:a16="http://schemas.microsoft.com/office/drawing/2014/main" id="{BA9C764D-7E5D-4B2F-9068-966DD592774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38" y="909102"/>
            <a:ext cx="9144000" cy="5948898"/>
          </a:xfrm>
          <a:prstGeom prst="rect">
            <a:avLst/>
          </a:prstGeom>
          <a:noFill/>
          <a:ln>
            <a:noFill/>
          </a:ln>
        </p:spPr>
      </p:pic>
      <p:sp>
        <p:nvSpPr>
          <p:cNvPr id="5" name="タイトル 1">
            <a:extLst>
              <a:ext uri="{FF2B5EF4-FFF2-40B4-BE49-F238E27FC236}">
                <a16:creationId xmlns:a16="http://schemas.microsoft.com/office/drawing/2014/main" id="{D9CC08FA-D21E-48E8-BCAD-F8E1113FFC39}"/>
              </a:ext>
            </a:extLst>
          </p:cNvPr>
          <p:cNvSpPr>
            <a:spLocks noGrp="1"/>
          </p:cNvSpPr>
          <p:nvPr>
            <p:ph type="title"/>
          </p:nvPr>
        </p:nvSpPr>
        <p:spPr>
          <a:xfrm>
            <a:off x="457200" y="0"/>
            <a:ext cx="8229600" cy="1143000"/>
          </a:xfrm>
        </p:spPr>
        <p:txBody>
          <a:bodyPr>
            <a:normAutofit/>
            <a:scene3d>
              <a:camera prst="orthographicFront"/>
              <a:lightRig rig="threePt" dir="t"/>
            </a:scene3d>
            <a:sp3d extrusionH="57150">
              <a:bevelT w="38100" h="38100"/>
            </a:sp3d>
          </a:bodyPr>
          <a:lstStyle/>
          <a:p>
            <a:r>
              <a:rPr lang="ja-JP" altLang="en-US" sz="3600" dirty="0">
                <a:latin typeface="HG丸ｺﾞｼｯｸM-PRO" pitchFamily="50" charset="-128"/>
                <a:ea typeface="HG丸ｺﾞｼｯｸM-PRO" pitchFamily="50" charset="-128"/>
              </a:rPr>
              <a:t>お薬手帳はどう使う？</a:t>
            </a:r>
            <a:endParaRPr kumimoji="1" lang="ja-JP" altLang="en-US" sz="3600" dirty="0">
              <a:latin typeface="HG丸ｺﾞｼｯｸM-PRO" pitchFamily="50" charset="-128"/>
              <a:ea typeface="HG丸ｺﾞｼｯｸM-PRO" pitchFamily="50" charset="-128"/>
            </a:endParaRPr>
          </a:p>
        </p:txBody>
      </p:sp>
      <p:sp>
        <p:nvSpPr>
          <p:cNvPr id="6" name="正方形/長方形 5">
            <a:extLst>
              <a:ext uri="{FF2B5EF4-FFF2-40B4-BE49-F238E27FC236}">
                <a16:creationId xmlns:a16="http://schemas.microsoft.com/office/drawing/2014/main" id="{B09C3A8D-D074-4758-BD6F-E729F4E9F7EE}"/>
              </a:ext>
            </a:extLst>
          </p:cNvPr>
          <p:cNvSpPr/>
          <p:nvPr/>
        </p:nvSpPr>
        <p:spPr>
          <a:xfrm>
            <a:off x="251520" y="1412808"/>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B03C8F0-5FAE-4FEA-AF6E-EA7D5C715C32}"/>
              </a:ext>
            </a:extLst>
          </p:cNvPr>
          <p:cNvSpPr/>
          <p:nvPr/>
        </p:nvSpPr>
        <p:spPr>
          <a:xfrm>
            <a:off x="5652120" y="1196784"/>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10C8450-45EC-498B-89A5-0E891E4B8E2C}"/>
              </a:ext>
            </a:extLst>
          </p:cNvPr>
          <p:cNvSpPr/>
          <p:nvPr/>
        </p:nvSpPr>
        <p:spPr>
          <a:xfrm>
            <a:off x="323528" y="3847404"/>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57A742-80DC-408E-AE24-0986EF9DADAF}"/>
              </a:ext>
            </a:extLst>
          </p:cNvPr>
          <p:cNvSpPr/>
          <p:nvPr/>
        </p:nvSpPr>
        <p:spPr>
          <a:xfrm>
            <a:off x="6084168" y="4221120"/>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523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29600" cy="1143000"/>
          </a:xfrm>
        </p:spPr>
        <p:txBody>
          <a:bodyPr>
            <a:noAutofit/>
            <a:scene3d>
              <a:camera prst="orthographicFront"/>
              <a:lightRig rig="threePt" dir="t"/>
            </a:scene3d>
            <a:sp3d extrusionH="57150">
              <a:bevelT w="38100" h="38100"/>
            </a:sp3d>
          </a:bodyPr>
          <a:lstStyle/>
          <a:p>
            <a:r>
              <a:rPr kumimoji="1" lang="ja-JP" altLang="en-US" sz="3600" dirty="0">
                <a:latin typeface="HG丸ｺﾞｼｯｸM-PRO" pitchFamily="50" charset="-128"/>
                <a:ea typeface="HG丸ｺﾞｼｯｸM-PRO" pitchFamily="50" charset="-128"/>
              </a:rPr>
              <a:t>お薬手帳は１冊にまとめましょう</a:t>
            </a:r>
          </a:p>
        </p:txBody>
      </p:sp>
      <p:sp>
        <p:nvSpPr>
          <p:cNvPr id="5" name="正方形/長方形 4"/>
          <p:cNvSpPr/>
          <p:nvPr/>
        </p:nvSpPr>
        <p:spPr>
          <a:xfrm>
            <a:off x="2627784" y="2332037"/>
            <a:ext cx="619268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threePt" dir="t"/>
            </a:scene3d>
            <a:sp3d extrusionH="57150">
              <a:bevelT w="38100" h="38100"/>
            </a:sp3d>
          </a:bodyPr>
          <a:lstStyle/>
          <a:p>
            <a:r>
              <a:rPr lang="ja-JP" altLang="en-US" sz="2800" dirty="0">
                <a:solidFill>
                  <a:schemeClr val="tx1"/>
                </a:solidFill>
                <a:latin typeface="HG丸ｺﾞｼｯｸM-PRO" pitchFamily="50" charset="-128"/>
                <a:ea typeface="HG丸ｺﾞｼｯｸM-PRO" pitchFamily="50" charset="-128"/>
              </a:rPr>
              <a:t>飲んでいるお薬をすべて、</a:t>
            </a:r>
            <a:endParaRPr lang="en-US" altLang="ja-JP" sz="2800" dirty="0">
              <a:solidFill>
                <a:schemeClr val="tx1"/>
              </a:solidFill>
              <a:latin typeface="HG丸ｺﾞｼｯｸM-PRO" pitchFamily="50" charset="-128"/>
              <a:ea typeface="HG丸ｺﾞｼｯｸM-PRO" pitchFamily="50" charset="-128"/>
            </a:endParaRPr>
          </a:p>
          <a:p>
            <a:pPr algn="ctr"/>
            <a:r>
              <a:rPr lang="ja-JP" altLang="en-US" sz="2800" b="1" dirty="0">
                <a:solidFill>
                  <a:srgbClr val="FF0000"/>
                </a:solidFill>
                <a:latin typeface="HG丸ｺﾞｼｯｸM-PRO" pitchFamily="50" charset="-128"/>
                <a:ea typeface="HG丸ｺﾞｼｯｸM-PRO" pitchFamily="50" charset="-128"/>
              </a:rPr>
              <a:t>１冊のお薬手帳にまとめて</a:t>
            </a:r>
            <a:endParaRPr lang="en-US" altLang="ja-JP" sz="2800" dirty="0">
              <a:solidFill>
                <a:schemeClr val="tx1"/>
              </a:solidFill>
              <a:latin typeface="HG丸ｺﾞｼｯｸM-PRO" pitchFamily="50" charset="-128"/>
              <a:ea typeface="HG丸ｺﾞｼｯｸM-PRO" pitchFamily="50" charset="-128"/>
            </a:endParaRPr>
          </a:p>
          <a:p>
            <a:pPr algn="r"/>
            <a:r>
              <a:rPr lang="ja-JP" altLang="en-US" sz="2800" dirty="0">
                <a:solidFill>
                  <a:schemeClr val="tx1"/>
                </a:solidFill>
                <a:latin typeface="HG丸ｺﾞｼｯｸM-PRO" pitchFamily="50" charset="-128"/>
                <a:ea typeface="HG丸ｺﾞｼｯｸM-PRO" pitchFamily="50" charset="-128"/>
              </a:rPr>
              <a:t>一元的に管理することが大切です。</a:t>
            </a:r>
            <a:endParaRPr lang="en-US" altLang="ja-JP" sz="2800" dirty="0">
              <a:solidFill>
                <a:schemeClr val="tx1"/>
              </a:solidFill>
              <a:latin typeface="HG丸ｺﾞｼｯｸM-PRO" pitchFamily="50" charset="-128"/>
              <a:ea typeface="HG丸ｺﾞｼｯｸM-PRO" pitchFamily="50" charset="-128"/>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89372"/>
            <a:ext cx="2084387"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251520" y="4205892"/>
            <a:ext cx="8640960" cy="198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p3d extrusionH="57150">
              <a:bevelT w="38100" h="38100"/>
            </a:sp3d>
          </a:bodyPr>
          <a:lstStyle/>
          <a:p>
            <a:r>
              <a:rPr lang="ja-JP" altLang="en-US" sz="2800" dirty="0">
                <a:solidFill>
                  <a:schemeClr val="tx1"/>
                </a:solidFill>
                <a:latin typeface="HG丸ｺﾞｼｯｸM-PRO" pitchFamily="50" charset="-128"/>
                <a:ea typeface="HG丸ｺﾞｼｯｸM-PRO" pitchFamily="50" charset="-128"/>
              </a:rPr>
              <a:t>お薬手帳を複数お持ちの場合は、</a:t>
            </a:r>
            <a:r>
              <a:rPr lang="en-US" altLang="ja-JP" sz="2800" dirty="0">
                <a:solidFill>
                  <a:schemeClr val="tx1"/>
                </a:solidFill>
                <a:latin typeface="HG丸ｺﾞｼｯｸM-PRO" pitchFamily="50" charset="-128"/>
                <a:ea typeface="HG丸ｺﾞｼｯｸM-PRO" pitchFamily="50" charset="-128"/>
              </a:rPr>
              <a:t>1</a:t>
            </a:r>
            <a:r>
              <a:rPr lang="ja-JP" altLang="en-US" sz="2800" dirty="0">
                <a:solidFill>
                  <a:schemeClr val="tx1"/>
                </a:solidFill>
                <a:latin typeface="HG丸ｺﾞｼｯｸM-PRO" pitchFamily="50" charset="-128"/>
                <a:ea typeface="HG丸ｺﾞｼｯｸM-PRO" pitchFamily="50" charset="-128"/>
              </a:rPr>
              <a:t>冊にまとめましょう。まとめる際は、かかりつけ薬局に相談してください。</a:t>
            </a:r>
            <a:endParaRPr kumimoji="1" lang="ja-JP" altLang="en-US" sz="28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2555776" y="1340768"/>
            <a:ext cx="6336704" cy="523220"/>
          </a:xfrm>
          <a:prstGeom prst="rect">
            <a:avLst/>
          </a:prstGeom>
        </p:spPr>
        <p:txBody>
          <a:bodyPr wrap="square">
            <a:spAutoFit/>
            <a:scene3d>
              <a:camera prst="orthographicFront"/>
              <a:lightRig rig="threePt" dir="t"/>
            </a:scene3d>
            <a:sp3d extrusionH="57150">
              <a:bevelT w="38100" h="38100"/>
            </a:sp3d>
          </a:bodyPr>
          <a:lstStyle/>
          <a:p>
            <a:r>
              <a:rPr lang="ja-JP" altLang="en-US" sz="2800" dirty="0">
                <a:latin typeface="HG丸ｺﾞｼｯｸM-PRO" pitchFamily="50" charset="-128"/>
                <a:ea typeface="HG丸ｺﾞｼｯｸM-PRO" pitchFamily="50" charset="-128"/>
              </a:rPr>
              <a:t>安全にお薬を飲んでいただくために</a:t>
            </a:r>
            <a:r>
              <a:rPr lang="en-US" altLang="ja-JP" sz="2800" dirty="0">
                <a:latin typeface="HG丸ｺﾞｼｯｸM-PRO" pitchFamily="50" charset="-128"/>
                <a:ea typeface="HG丸ｺﾞｼｯｸM-PRO" pitchFamily="50" charset="-128"/>
              </a:rPr>
              <a:t>…</a:t>
            </a:r>
          </a:p>
        </p:txBody>
      </p:sp>
    </p:spTree>
    <p:extLst>
      <p:ext uri="{BB962C8B-B14F-4D97-AF65-F5344CB8AC3E}">
        <p14:creationId xmlns:p14="http://schemas.microsoft.com/office/powerpoint/2010/main" val="37516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51720" y="260648"/>
            <a:ext cx="493254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薬の飲み方</a:t>
            </a:r>
          </a:p>
        </p:txBody>
      </p:sp>
      <p:sp>
        <p:nvSpPr>
          <p:cNvPr id="6" name="テキスト ボックス 5"/>
          <p:cNvSpPr txBox="1"/>
          <p:nvPr/>
        </p:nvSpPr>
        <p:spPr>
          <a:xfrm>
            <a:off x="395536" y="1268760"/>
            <a:ext cx="8574744" cy="1384995"/>
          </a:xfrm>
          <a:prstGeom prst="rect">
            <a:avLst/>
          </a:prstGeom>
          <a:solidFill>
            <a:schemeClr val="accent3">
              <a:lumMod val="60000"/>
              <a:lumOff val="40000"/>
            </a:schemeClr>
          </a:solidFill>
          <a:ln w="57150">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800" dirty="0">
                <a:solidFill>
                  <a:sysClr val="windowText" lastClr="000000"/>
                </a:solidFill>
                <a:latin typeface="HG丸ｺﾞｼｯｸM-PRO" pitchFamily="50" charset="-128"/>
                <a:ea typeface="HG丸ｺﾞｼｯｸM-PRO" pitchFamily="50" charset="-128"/>
              </a:rPr>
              <a:t>★薬の効果をもっとも効率よく発揮させ、副作用を</a:t>
            </a:r>
            <a:endParaRPr lang="en-US" altLang="ja-JP" sz="2800" dirty="0">
              <a:solidFill>
                <a:sysClr val="windowText" lastClr="000000"/>
              </a:solidFill>
              <a:latin typeface="HG丸ｺﾞｼｯｸM-PRO" pitchFamily="50" charset="-128"/>
              <a:ea typeface="HG丸ｺﾞｼｯｸM-PRO" pitchFamily="50" charset="-128"/>
            </a:endParaRPr>
          </a:p>
          <a:p>
            <a:r>
              <a:rPr lang="ja-JP" altLang="en-US" sz="2800" dirty="0">
                <a:solidFill>
                  <a:sysClr val="windowText" lastClr="000000"/>
                </a:solidFill>
                <a:latin typeface="HG丸ｺﾞｼｯｸM-PRO" pitchFamily="50" charset="-128"/>
                <a:ea typeface="HG丸ｺﾞｼｯｸM-PRO" pitchFamily="50" charset="-128"/>
              </a:rPr>
              <a:t>　最小限に食い止めるために</a:t>
            </a:r>
            <a:r>
              <a:rPr lang="ja-JP" altLang="en-US" sz="2800" b="1" dirty="0">
                <a:solidFill>
                  <a:srgbClr val="FF0000"/>
                </a:solidFill>
                <a:latin typeface="HG丸ｺﾞｼｯｸM-PRO" pitchFamily="50" charset="-128"/>
                <a:ea typeface="HG丸ｺﾞｼｯｸM-PRO" pitchFamily="50" charset="-128"/>
              </a:rPr>
              <a:t>服用のタイミング</a:t>
            </a:r>
            <a:r>
              <a:rPr lang="ja-JP" altLang="en-US" sz="2800" dirty="0">
                <a:solidFill>
                  <a:sysClr val="windowText" lastClr="000000"/>
                </a:solidFill>
                <a:latin typeface="HG丸ｺﾞｼｯｸM-PRO" pitchFamily="50" charset="-128"/>
                <a:ea typeface="HG丸ｺﾞｼｯｸM-PRO" pitchFamily="50" charset="-128"/>
              </a:rPr>
              <a:t>が</a:t>
            </a:r>
            <a:endParaRPr lang="en-US" altLang="ja-JP" sz="2800" dirty="0">
              <a:solidFill>
                <a:sysClr val="windowText" lastClr="000000"/>
              </a:solidFill>
              <a:latin typeface="HG丸ｺﾞｼｯｸM-PRO" pitchFamily="50" charset="-128"/>
              <a:ea typeface="HG丸ｺﾞｼｯｸM-PRO" pitchFamily="50" charset="-128"/>
            </a:endParaRPr>
          </a:p>
          <a:p>
            <a:r>
              <a:rPr lang="ja-JP" altLang="en-US" sz="2800" dirty="0">
                <a:solidFill>
                  <a:sysClr val="windowText" lastClr="000000"/>
                </a:solidFill>
                <a:latin typeface="HG丸ｺﾞｼｯｸM-PRO" pitchFamily="50" charset="-128"/>
                <a:ea typeface="HG丸ｺﾞｼｯｸM-PRO" pitchFamily="50" charset="-128"/>
              </a:rPr>
              <a:t>　決められています。</a:t>
            </a:r>
          </a:p>
        </p:txBody>
      </p:sp>
      <p:pic>
        <p:nvPicPr>
          <p:cNvPr id="2050" name="Picture 2" descr="C:\Users\00122507\Desktop\イラスト\医療6\イラスト\17_薬\GUM06_CL17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6087" y="3501008"/>
            <a:ext cx="2445060" cy="2608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3724809683"/>
              </p:ext>
            </p:extLst>
          </p:nvPr>
        </p:nvGraphicFramePr>
        <p:xfrm>
          <a:off x="496398" y="2852936"/>
          <a:ext cx="5803794" cy="3731292"/>
        </p:xfrm>
        <a:graphic>
          <a:graphicData uri="http://schemas.openxmlformats.org/drawingml/2006/table">
            <a:tbl>
              <a:tblPr firstRow="1" bandRow="1">
                <a:tableStyleId>{8799B23B-EC83-4686-B30A-512413B5E67A}</a:tableStyleId>
              </a:tblPr>
              <a:tblGrid>
                <a:gridCol w="2083887">
                  <a:extLst>
                    <a:ext uri="{9D8B030D-6E8A-4147-A177-3AD203B41FA5}">
                      <a16:colId xmlns:a16="http://schemas.microsoft.com/office/drawing/2014/main" val="20000"/>
                    </a:ext>
                  </a:extLst>
                </a:gridCol>
                <a:gridCol w="3719907">
                  <a:extLst>
                    <a:ext uri="{9D8B030D-6E8A-4147-A177-3AD203B41FA5}">
                      <a16:colId xmlns:a16="http://schemas.microsoft.com/office/drawing/2014/main" val="20001"/>
                    </a:ext>
                  </a:extLst>
                </a:gridCol>
              </a:tblGrid>
              <a:tr h="410765">
                <a:tc>
                  <a:txBody>
                    <a:bodyPr/>
                    <a:lstStyle/>
                    <a:p>
                      <a:r>
                        <a:rPr kumimoji="1" lang="ja-JP" altLang="en-US" dirty="0">
                          <a:solidFill>
                            <a:srgbClr val="FF0000"/>
                          </a:solidFill>
                          <a:latin typeface="HG丸ｺﾞｼｯｸM-PRO" pitchFamily="50" charset="-128"/>
                          <a:ea typeface="HG丸ｺﾞｼｯｸM-PRO" pitchFamily="50" charset="-128"/>
                        </a:rPr>
                        <a:t>服用時間の分類</a:t>
                      </a:r>
                    </a:p>
                  </a:txBody>
                  <a:tcPr>
                    <a:solidFill>
                      <a:schemeClr val="accent3">
                        <a:lumMod val="60000"/>
                        <a:lumOff val="40000"/>
                      </a:schemeClr>
                    </a:solidFill>
                  </a:tcPr>
                </a:tc>
                <a:tc>
                  <a:txBody>
                    <a:bodyPr/>
                    <a:lstStyle/>
                    <a:p>
                      <a:pPr algn="ctr"/>
                      <a:r>
                        <a:rPr kumimoji="1" lang="ja-JP" altLang="en-US" dirty="0">
                          <a:solidFill>
                            <a:srgbClr val="FF0000"/>
                          </a:solidFill>
                          <a:latin typeface="HG丸ｺﾞｼｯｸM-PRO" pitchFamily="50" charset="-128"/>
                          <a:ea typeface="HG丸ｺﾞｼｯｸM-PRO" pitchFamily="50" charset="-128"/>
                        </a:rPr>
                        <a:t>服用時間</a:t>
                      </a:r>
                    </a:p>
                  </a:txBody>
                  <a:tcPr>
                    <a:solidFill>
                      <a:schemeClr val="accent3">
                        <a:lumMod val="60000"/>
                        <a:lumOff val="40000"/>
                      </a:schemeClr>
                    </a:solidFill>
                  </a:tcPr>
                </a:tc>
                <a:extLst>
                  <a:ext uri="{0D108BD9-81ED-4DB2-BD59-A6C34878D82A}">
                    <a16:rowId xmlns:a16="http://schemas.microsoft.com/office/drawing/2014/main" val="10000"/>
                  </a:ext>
                </a:extLst>
              </a:tr>
              <a:tr h="410765">
                <a:tc>
                  <a:txBody>
                    <a:bodyPr/>
                    <a:lstStyle/>
                    <a:p>
                      <a:r>
                        <a:rPr kumimoji="1" lang="ja-JP" altLang="en-US" b="1" dirty="0">
                          <a:latin typeface="HG丸ｺﾞｼｯｸM-PRO" pitchFamily="50" charset="-128"/>
                          <a:ea typeface="HG丸ｺﾞｼｯｸM-PRO" pitchFamily="50" charset="-128"/>
                        </a:rPr>
                        <a:t>食前</a:t>
                      </a:r>
                    </a:p>
                  </a:txBody>
                  <a:tcPr/>
                </a:tc>
                <a:tc>
                  <a:txBody>
                    <a:bodyPr/>
                    <a:lstStyle/>
                    <a:p>
                      <a:r>
                        <a:rPr kumimoji="1" lang="ja-JP" altLang="en-US" dirty="0">
                          <a:latin typeface="HG丸ｺﾞｼｯｸM-PRO" pitchFamily="50" charset="-128"/>
                          <a:ea typeface="HG丸ｺﾞｼｯｸM-PRO" pitchFamily="50" charset="-128"/>
                        </a:rPr>
                        <a:t>食事前３０分位に服用</a:t>
                      </a:r>
                    </a:p>
                  </a:txBody>
                  <a:tcPr/>
                </a:tc>
                <a:extLst>
                  <a:ext uri="{0D108BD9-81ED-4DB2-BD59-A6C34878D82A}">
                    <a16:rowId xmlns:a16="http://schemas.microsoft.com/office/drawing/2014/main" val="10001"/>
                  </a:ext>
                </a:extLst>
              </a:tr>
              <a:tr h="410765">
                <a:tc>
                  <a:txBody>
                    <a:bodyPr/>
                    <a:lstStyle/>
                    <a:p>
                      <a:r>
                        <a:rPr kumimoji="1" lang="ja-JP" altLang="en-US" b="1" dirty="0">
                          <a:latin typeface="HG丸ｺﾞｼｯｸM-PRO" pitchFamily="50" charset="-128"/>
                          <a:ea typeface="HG丸ｺﾞｼｯｸM-PRO" pitchFamily="50" charset="-128"/>
                        </a:rPr>
                        <a:t>食直前</a:t>
                      </a:r>
                      <a:endParaRPr kumimoji="1" lang="en-US" altLang="ja-JP" b="1" dirty="0">
                        <a:latin typeface="HG丸ｺﾞｼｯｸM-PRO" pitchFamily="50" charset="-128"/>
                        <a:ea typeface="HG丸ｺﾞｼｯｸM-PRO" pitchFamily="50" charset="-128"/>
                      </a:endParaRPr>
                    </a:p>
                  </a:txBody>
                  <a:tcPr/>
                </a:tc>
                <a:tc>
                  <a:txBody>
                    <a:bodyPr/>
                    <a:lstStyle/>
                    <a:p>
                      <a:r>
                        <a:rPr kumimoji="1" lang="ja-JP" altLang="en-US" dirty="0">
                          <a:latin typeface="HG丸ｺﾞｼｯｸM-PRO" pitchFamily="50" charset="-128"/>
                          <a:ea typeface="HG丸ｺﾞｼｯｸM-PRO" pitchFamily="50" charset="-128"/>
                        </a:rPr>
                        <a:t>食事をする直前に服用</a:t>
                      </a:r>
                    </a:p>
                  </a:txBody>
                  <a:tcPr/>
                </a:tc>
                <a:extLst>
                  <a:ext uri="{0D108BD9-81ED-4DB2-BD59-A6C34878D82A}">
                    <a16:rowId xmlns:a16="http://schemas.microsoft.com/office/drawing/2014/main" val="10002"/>
                  </a:ext>
                </a:extLst>
              </a:tr>
              <a:tr h="410765">
                <a:tc>
                  <a:txBody>
                    <a:bodyPr/>
                    <a:lstStyle/>
                    <a:p>
                      <a:r>
                        <a:rPr kumimoji="1" lang="ja-JP" altLang="en-US" b="1" dirty="0">
                          <a:latin typeface="HG丸ｺﾞｼｯｸM-PRO" pitchFamily="50" charset="-128"/>
                          <a:ea typeface="HG丸ｺﾞｼｯｸM-PRO" pitchFamily="50" charset="-128"/>
                        </a:rPr>
                        <a:t>食後（一番多い）</a:t>
                      </a:r>
                    </a:p>
                  </a:txBody>
                  <a:tcPr/>
                </a:tc>
                <a:tc>
                  <a:txBody>
                    <a:bodyPr/>
                    <a:lstStyle/>
                    <a:p>
                      <a:r>
                        <a:rPr kumimoji="1" lang="ja-JP" altLang="en-US" dirty="0">
                          <a:latin typeface="HG丸ｺﾞｼｯｸM-PRO" pitchFamily="50" charset="-128"/>
                          <a:ea typeface="HG丸ｺﾞｼｯｸM-PRO" pitchFamily="50" charset="-128"/>
                        </a:rPr>
                        <a:t>食事をしてから３０分以内に服用</a:t>
                      </a:r>
                    </a:p>
                  </a:txBody>
                  <a:tcPr/>
                </a:tc>
                <a:extLst>
                  <a:ext uri="{0D108BD9-81ED-4DB2-BD59-A6C34878D82A}">
                    <a16:rowId xmlns:a16="http://schemas.microsoft.com/office/drawing/2014/main" val="10003"/>
                  </a:ext>
                </a:extLst>
              </a:tr>
              <a:tr h="445172">
                <a:tc>
                  <a:txBody>
                    <a:bodyPr/>
                    <a:lstStyle/>
                    <a:p>
                      <a:r>
                        <a:rPr kumimoji="1" lang="ja-JP" altLang="en-US" b="1" dirty="0">
                          <a:latin typeface="HG丸ｺﾞｼｯｸM-PRO" pitchFamily="50" charset="-128"/>
                          <a:ea typeface="HG丸ｺﾞｼｯｸM-PRO" pitchFamily="50" charset="-128"/>
                        </a:rPr>
                        <a:t>食間</a:t>
                      </a:r>
                    </a:p>
                  </a:txBody>
                  <a:tcPr/>
                </a:tc>
                <a:tc>
                  <a:txBody>
                    <a:bodyPr/>
                    <a:lstStyle/>
                    <a:p>
                      <a:r>
                        <a:rPr kumimoji="1" lang="ja-JP" altLang="en-US" dirty="0">
                          <a:latin typeface="HG丸ｺﾞｼｯｸM-PRO" pitchFamily="50" charset="-128"/>
                          <a:ea typeface="HG丸ｺﾞｼｯｸM-PRO" pitchFamily="50" charset="-128"/>
                        </a:rPr>
                        <a:t>食事と食事の間（食後２時間位）</a:t>
                      </a:r>
                    </a:p>
                  </a:txBody>
                  <a:tcPr/>
                </a:tc>
                <a:extLst>
                  <a:ext uri="{0D108BD9-81ED-4DB2-BD59-A6C34878D82A}">
                    <a16:rowId xmlns:a16="http://schemas.microsoft.com/office/drawing/2014/main" val="10004"/>
                  </a:ext>
                </a:extLst>
              </a:tr>
              <a:tr h="410765">
                <a:tc>
                  <a:txBody>
                    <a:bodyPr/>
                    <a:lstStyle/>
                    <a:p>
                      <a:r>
                        <a:rPr kumimoji="1" lang="ja-JP" altLang="en-US" b="1" dirty="0">
                          <a:latin typeface="HG丸ｺﾞｼｯｸM-PRO" pitchFamily="50" charset="-128"/>
                          <a:ea typeface="HG丸ｺﾞｼｯｸM-PRO" pitchFamily="50" charset="-128"/>
                        </a:rPr>
                        <a:t>起床時</a:t>
                      </a:r>
                    </a:p>
                  </a:txBody>
                  <a:tcPr/>
                </a:tc>
                <a:tc>
                  <a:txBody>
                    <a:bodyPr/>
                    <a:lstStyle/>
                    <a:p>
                      <a:r>
                        <a:rPr kumimoji="1" lang="ja-JP" altLang="en-US" dirty="0">
                          <a:latin typeface="HG丸ｺﾞｼｯｸM-PRO" pitchFamily="50" charset="-128"/>
                          <a:ea typeface="HG丸ｺﾞｼｯｸM-PRO" pitchFamily="50" charset="-128"/>
                        </a:rPr>
                        <a:t>起床後、朝食をとる前の空腹時</a:t>
                      </a:r>
                    </a:p>
                  </a:txBody>
                  <a:tcPr/>
                </a:tc>
                <a:extLst>
                  <a:ext uri="{0D108BD9-81ED-4DB2-BD59-A6C34878D82A}">
                    <a16:rowId xmlns:a16="http://schemas.microsoft.com/office/drawing/2014/main" val="10005"/>
                  </a:ext>
                </a:extLst>
              </a:tr>
              <a:tr h="410765">
                <a:tc>
                  <a:txBody>
                    <a:bodyPr/>
                    <a:lstStyle/>
                    <a:p>
                      <a:r>
                        <a:rPr kumimoji="1" lang="ja-JP" altLang="en-US" b="1" dirty="0">
                          <a:latin typeface="HG丸ｺﾞｼｯｸM-PRO" pitchFamily="50" charset="-128"/>
                          <a:ea typeface="HG丸ｺﾞｼｯｸM-PRO" pitchFamily="50" charset="-128"/>
                        </a:rPr>
                        <a:t>就寝前</a:t>
                      </a:r>
                    </a:p>
                  </a:txBody>
                  <a:tcPr/>
                </a:tc>
                <a:tc>
                  <a:txBody>
                    <a:bodyPr/>
                    <a:lstStyle/>
                    <a:p>
                      <a:r>
                        <a:rPr kumimoji="1" lang="ja-JP" altLang="en-US" dirty="0">
                          <a:latin typeface="HG丸ｺﾞｼｯｸM-PRO" pitchFamily="50" charset="-128"/>
                          <a:ea typeface="HG丸ｺﾞｼｯｸM-PRO" pitchFamily="50" charset="-128"/>
                        </a:rPr>
                        <a:t>寝る３０分位前に服用</a:t>
                      </a:r>
                    </a:p>
                  </a:txBody>
                  <a:tcPr/>
                </a:tc>
                <a:extLst>
                  <a:ext uri="{0D108BD9-81ED-4DB2-BD59-A6C34878D82A}">
                    <a16:rowId xmlns:a16="http://schemas.microsoft.com/office/drawing/2014/main" val="10006"/>
                  </a:ext>
                </a:extLst>
              </a:tr>
              <a:tr h="410765">
                <a:tc>
                  <a:txBody>
                    <a:bodyPr/>
                    <a:lstStyle/>
                    <a:p>
                      <a:r>
                        <a:rPr kumimoji="1" lang="ja-JP" altLang="en-US" b="1" dirty="0">
                          <a:latin typeface="HG丸ｺﾞｼｯｸM-PRO" pitchFamily="50" charset="-128"/>
                          <a:ea typeface="HG丸ｺﾞｼｯｸM-PRO" pitchFamily="50" charset="-128"/>
                        </a:rPr>
                        <a:t>・・・時間ごと</a:t>
                      </a:r>
                    </a:p>
                  </a:txBody>
                  <a:tcPr/>
                </a:tc>
                <a:tc>
                  <a:txBody>
                    <a:bodyPr/>
                    <a:lstStyle/>
                    <a:p>
                      <a:r>
                        <a:rPr kumimoji="1" lang="ja-JP" altLang="en-US" dirty="0">
                          <a:latin typeface="HG丸ｺﾞｼｯｸM-PRO" pitchFamily="50" charset="-128"/>
                          <a:ea typeface="HG丸ｺﾞｼｯｸM-PRO" pitchFamily="50" charset="-128"/>
                        </a:rPr>
                        <a:t>決められた時間ごとに服用</a:t>
                      </a:r>
                    </a:p>
                  </a:txBody>
                  <a:tcPr/>
                </a:tc>
                <a:extLst>
                  <a:ext uri="{0D108BD9-81ED-4DB2-BD59-A6C34878D82A}">
                    <a16:rowId xmlns:a16="http://schemas.microsoft.com/office/drawing/2014/main" val="10007"/>
                  </a:ext>
                </a:extLst>
              </a:tr>
              <a:tr h="410765">
                <a:tc>
                  <a:txBody>
                    <a:bodyPr/>
                    <a:lstStyle/>
                    <a:p>
                      <a:r>
                        <a:rPr kumimoji="1" lang="ja-JP" altLang="en-US" b="1" dirty="0">
                          <a:latin typeface="HG丸ｺﾞｼｯｸM-PRO" pitchFamily="50" charset="-128"/>
                          <a:ea typeface="HG丸ｺﾞｼｯｸM-PRO" pitchFamily="50" charset="-128"/>
                        </a:rPr>
                        <a:t>頓服（とんぷく）</a:t>
                      </a:r>
                    </a:p>
                  </a:txBody>
                  <a:tcPr/>
                </a:tc>
                <a:tc>
                  <a:txBody>
                    <a:bodyPr/>
                    <a:lstStyle/>
                    <a:p>
                      <a:r>
                        <a:rPr kumimoji="1" lang="ja-JP" altLang="en-US" dirty="0">
                          <a:latin typeface="HG丸ｺﾞｼｯｸM-PRO" pitchFamily="50" charset="-128"/>
                          <a:ea typeface="HG丸ｺﾞｼｯｸM-PRO" pitchFamily="50" charset="-128"/>
                        </a:rPr>
                        <a:t>必要に応じて服用</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776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52736"/>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619672" y="234515"/>
            <a:ext cx="5760640"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　　薬の飲み方（例）</a:t>
            </a:r>
          </a:p>
        </p:txBody>
      </p:sp>
      <p:sp>
        <p:nvSpPr>
          <p:cNvPr id="2" name="角丸四角形 1"/>
          <p:cNvSpPr/>
          <p:nvPr/>
        </p:nvSpPr>
        <p:spPr>
          <a:xfrm>
            <a:off x="976091" y="1556792"/>
            <a:ext cx="7343550" cy="2161058"/>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threePt" dir="t"/>
            </a:scene3d>
            <a:sp3d extrusionH="57150">
              <a:bevelT w="38100" h="38100"/>
            </a:sp3d>
          </a:bodyPr>
          <a:lstStyle/>
          <a:p>
            <a:endParaRPr lang="en-US" altLang="ja-JP" sz="2800" dirty="0">
              <a:solidFill>
                <a:prstClr val="black"/>
              </a:solidFill>
              <a:latin typeface="HG丸ｺﾞｼｯｸM-PRO" pitchFamily="50" charset="-128"/>
              <a:ea typeface="HG丸ｺﾞｼｯｸM-PRO" pitchFamily="50" charset="-128"/>
            </a:endParaRPr>
          </a:p>
          <a:p>
            <a:r>
              <a:rPr lang="ja-JP" altLang="en-US" sz="2800" b="1" dirty="0">
                <a:solidFill>
                  <a:srgbClr val="0099FF"/>
                </a:solidFill>
                <a:latin typeface="HG丸ｺﾞｼｯｸM-PRO" pitchFamily="50" charset="-128"/>
                <a:ea typeface="HG丸ｺﾞｼｯｸM-PRO" pitchFamily="50" charset="-128"/>
              </a:rPr>
              <a:t>一部の糖尿病薬</a:t>
            </a:r>
            <a:r>
              <a:rPr lang="ja-JP" altLang="en-US" sz="2400" b="1" dirty="0">
                <a:solidFill>
                  <a:srgbClr val="0099FF"/>
                </a:solidFill>
                <a:latin typeface="HG丸ｺﾞｼｯｸM-PRO" pitchFamily="50" charset="-128"/>
                <a:ea typeface="HG丸ｺﾞｼｯｸM-PRO" pitchFamily="50" charset="-128"/>
              </a:rPr>
              <a:t>（グルコバイ、セイブル等）</a:t>
            </a:r>
            <a:endParaRPr lang="en-US" altLang="ja-JP" sz="2400" b="1" dirty="0">
              <a:solidFill>
                <a:srgbClr val="0099FF"/>
              </a:solidFill>
              <a:latin typeface="HG丸ｺﾞｼｯｸM-PRO" pitchFamily="50" charset="-128"/>
              <a:ea typeface="HG丸ｺﾞｼｯｸM-PRO" pitchFamily="50" charset="-128"/>
            </a:endParaRPr>
          </a:p>
          <a:p>
            <a:r>
              <a:rPr lang="ja-JP" altLang="en-US" sz="2400" b="1" dirty="0">
                <a:solidFill>
                  <a:prstClr val="black"/>
                </a:solidFill>
                <a:latin typeface="HG丸ｺﾞｼｯｸM-PRO" pitchFamily="50" charset="-128"/>
                <a:ea typeface="HG丸ｺﾞｼｯｸM-PRO" pitchFamily="50" charset="-128"/>
              </a:rPr>
              <a:t>→　</a:t>
            </a:r>
            <a:r>
              <a:rPr lang="ja-JP" altLang="en-US" sz="2400" dirty="0">
                <a:solidFill>
                  <a:prstClr val="black"/>
                </a:solidFill>
                <a:latin typeface="HG丸ｺﾞｼｯｸM-PRO" pitchFamily="50" charset="-128"/>
                <a:ea typeface="HG丸ｺﾞｼｯｸM-PRO" pitchFamily="50" charset="-128"/>
              </a:rPr>
              <a:t>この薬は、食事の糖質の分解・吸収を遅らせ</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て、食後の急激の血糖値の上昇を抑える薬で</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す。糖の吸収を遅らせる薬を食後に服用して</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も効果がありません。　　</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a:t>
            </a:r>
          </a:p>
        </p:txBody>
      </p:sp>
      <p:sp>
        <p:nvSpPr>
          <p:cNvPr id="5" name="角丸四角形 4"/>
          <p:cNvSpPr/>
          <p:nvPr/>
        </p:nvSpPr>
        <p:spPr>
          <a:xfrm>
            <a:off x="1035153" y="4185084"/>
            <a:ext cx="7281263" cy="244390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endParaRPr lang="en-US" altLang="ja-JP" sz="2800" b="1" dirty="0">
              <a:solidFill>
                <a:srgbClr val="FF0000"/>
              </a:solidFill>
              <a:latin typeface="HG丸ｺﾞｼｯｸM-PRO" pitchFamily="50" charset="-128"/>
              <a:ea typeface="HG丸ｺﾞｼｯｸM-PRO" pitchFamily="50" charset="-128"/>
            </a:endParaRPr>
          </a:p>
          <a:p>
            <a:r>
              <a:rPr lang="ja-JP" altLang="en-US" sz="2800" b="1" dirty="0">
                <a:solidFill>
                  <a:schemeClr val="tx2">
                    <a:lumMod val="60000"/>
                    <a:lumOff val="40000"/>
                  </a:schemeClr>
                </a:solidFill>
                <a:latin typeface="HG丸ｺﾞｼｯｸM-PRO" pitchFamily="50" charset="-128"/>
                <a:ea typeface="HG丸ｺﾞｼｯｸM-PRO" pitchFamily="50" charset="-128"/>
              </a:rPr>
              <a:t>一部の骨粗鬆症の薬（ボナロン等）</a:t>
            </a:r>
            <a:endParaRPr lang="en-US" altLang="ja-JP" sz="2800" b="1" dirty="0">
              <a:solidFill>
                <a:schemeClr val="tx2">
                  <a:lumMod val="60000"/>
                  <a:lumOff val="40000"/>
                </a:schemeClr>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起床時、コップ</a:t>
            </a:r>
            <a:r>
              <a:rPr lang="en-US" altLang="ja-JP" sz="2400" dirty="0">
                <a:solidFill>
                  <a:prstClr val="black"/>
                </a:solidFill>
                <a:latin typeface="HG丸ｺﾞｼｯｸM-PRO" pitchFamily="50" charset="-128"/>
                <a:ea typeface="HG丸ｺﾞｼｯｸM-PRO" pitchFamily="50" charset="-128"/>
              </a:rPr>
              <a:t>180</a:t>
            </a:r>
            <a:r>
              <a:rPr lang="ja-JP" altLang="en-US" sz="2400" dirty="0">
                <a:solidFill>
                  <a:prstClr val="black"/>
                </a:solidFill>
                <a:latin typeface="HG丸ｺﾞｼｯｸM-PRO" pitchFamily="50" charset="-128"/>
                <a:ea typeface="HG丸ｺﾞｼｯｸM-PRO" pitchFamily="50" charset="-128"/>
              </a:rPr>
              <a:t>ｍｌのお水で飲みます。</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薬の吸収を阻害するので、服用後</a:t>
            </a:r>
            <a:r>
              <a:rPr lang="en-US" altLang="ja-JP" sz="2400" dirty="0">
                <a:solidFill>
                  <a:prstClr val="black"/>
                </a:solidFill>
                <a:latin typeface="HG丸ｺﾞｼｯｸM-PRO" pitchFamily="50" charset="-128"/>
                <a:ea typeface="HG丸ｺﾞｼｯｸM-PRO" pitchFamily="50" charset="-128"/>
              </a:rPr>
              <a:t>30</a:t>
            </a:r>
            <a:r>
              <a:rPr lang="ja-JP" altLang="en-US" sz="2400" dirty="0">
                <a:solidFill>
                  <a:prstClr val="black"/>
                </a:solidFill>
                <a:latin typeface="HG丸ｺﾞｼｯｸM-PRO" pitchFamily="50" charset="-128"/>
                <a:ea typeface="HG丸ｺﾞｼｯｸM-PRO" pitchFamily="50" charset="-128"/>
              </a:rPr>
              <a:t>分は食事</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を取らないようにします。また食道の粘膜が</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ただれるなどの副作用を避ける為、服用後は</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a:t>
            </a:r>
            <a:r>
              <a:rPr lang="ja-JP" altLang="en-US" sz="2400" b="1" i="1" u="sng"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横になってはいけません。</a:t>
            </a:r>
            <a:r>
              <a:rPr lang="ja-JP" altLang="en-US" sz="2400" dirty="0">
                <a:solidFill>
                  <a:prstClr val="black"/>
                </a:solidFill>
                <a:latin typeface="HG丸ｺﾞｼｯｸM-PRO" pitchFamily="50" charset="-128"/>
                <a:ea typeface="HG丸ｺﾞｼｯｸM-PRO" pitchFamily="50" charset="-128"/>
              </a:rPr>
              <a:t>　　　　　</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　　</a:t>
            </a:r>
            <a:endParaRPr lang="en-US" altLang="ja-JP" sz="2400" dirty="0">
              <a:solidFill>
                <a:prstClr val="black"/>
              </a:solidFill>
              <a:latin typeface="HG丸ｺﾞｼｯｸM-PRO" pitchFamily="50" charset="-128"/>
              <a:ea typeface="HG丸ｺﾞｼｯｸM-PRO" pitchFamily="50" charset="-128"/>
            </a:endParaRPr>
          </a:p>
        </p:txBody>
      </p:sp>
      <p:sp>
        <p:nvSpPr>
          <p:cNvPr id="7" name="角丸四角形 6"/>
          <p:cNvSpPr/>
          <p:nvPr/>
        </p:nvSpPr>
        <p:spPr>
          <a:xfrm>
            <a:off x="539552" y="1196752"/>
            <a:ext cx="2358262"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800" b="1" dirty="0">
                <a:solidFill>
                  <a:schemeClr val="tx1"/>
                </a:solidFill>
                <a:latin typeface="HG丸ｺﾞｼｯｸM-PRO" pitchFamily="50" charset="-128"/>
                <a:ea typeface="HG丸ｺﾞｼｯｸM-PRO" pitchFamily="50" charset="-128"/>
              </a:rPr>
              <a:t>食直前の薬</a:t>
            </a:r>
          </a:p>
        </p:txBody>
      </p:sp>
      <p:sp>
        <p:nvSpPr>
          <p:cNvPr id="11" name="角丸四角形 10"/>
          <p:cNvSpPr/>
          <p:nvPr/>
        </p:nvSpPr>
        <p:spPr>
          <a:xfrm>
            <a:off x="611560" y="3789040"/>
            <a:ext cx="235826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800" b="1" dirty="0">
                <a:solidFill>
                  <a:schemeClr val="tx1"/>
                </a:solidFill>
                <a:latin typeface="HG丸ｺﾞｼｯｸM-PRO" pitchFamily="50" charset="-128"/>
                <a:ea typeface="HG丸ｺﾞｼｯｸM-PRO" pitchFamily="50" charset="-128"/>
              </a:rPr>
              <a:t>起床時の薬</a:t>
            </a:r>
          </a:p>
        </p:txBody>
      </p:sp>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561767"/>
            <a:ext cx="1269237" cy="12516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7384"/>
            <a:ext cx="2411760" cy="2209453"/>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953487" y="472026"/>
            <a:ext cx="1722969" cy="1015663"/>
          </a:xfrm>
          <a:prstGeom prst="rect">
            <a:avLst/>
          </a:prstGeom>
        </p:spPr>
        <p:txBody>
          <a:bodyPr wrap="square">
            <a:spAutoFit/>
            <a:scene3d>
              <a:camera prst="orthographicFront"/>
              <a:lightRig rig="threePt" dir="t"/>
            </a:scene3d>
            <a:sp3d extrusionH="57150">
              <a:bevelT w="38100" h="38100"/>
            </a:sp3d>
          </a:bodyPr>
          <a:lstStyle/>
          <a:p>
            <a:pPr algn="ctr"/>
            <a:r>
              <a:rPr lang="ja-JP" altLang="en-US" sz="2000" b="1" dirty="0">
                <a:solidFill>
                  <a:srgbClr val="4F81BD"/>
                </a:solidFill>
                <a:latin typeface="HG丸ｺﾞｼｯｸM-PRO" pitchFamily="50" charset="-128"/>
                <a:ea typeface="HG丸ｺﾞｼｯｸM-PRO" pitchFamily="50" charset="-128"/>
              </a:rPr>
              <a:t>お薬の飲み方には理由が</a:t>
            </a:r>
            <a:endParaRPr lang="en-US" altLang="ja-JP" sz="2000" b="1" dirty="0">
              <a:solidFill>
                <a:srgbClr val="4F81BD"/>
              </a:solidFill>
              <a:latin typeface="HG丸ｺﾞｼｯｸM-PRO" pitchFamily="50" charset="-128"/>
              <a:ea typeface="HG丸ｺﾞｼｯｸM-PRO" pitchFamily="50" charset="-128"/>
            </a:endParaRPr>
          </a:p>
          <a:p>
            <a:pPr algn="ctr"/>
            <a:r>
              <a:rPr lang="ja-JP" altLang="en-US" sz="2000" b="1" dirty="0">
                <a:solidFill>
                  <a:srgbClr val="4F81BD"/>
                </a:solidFill>
                <a:latin typeface="HG丸ｺﾞｼｯｸM-PRO" pitchFamily="50" charset="-128"/>
                <a:ea typeface="HG丸ｺﾞｼｯｸM-PRO" pitchFamily="50" charset="-128"/>
              </a:rPr>
              <a:t>あります</a:t>
            </a:r>
            <a:r>
              <a:rPr lang="ja-JP" altLang="en-US" sz="2000" dirty="0">
                <a:solidFill>
                  <a:prstClr val="black"/>
                </a:solidFill>
                <a:latin typeface="HG丸ｺﾞｼｯｸM-PRO" pitchFamily="50" charset="-128"/>
                <a:ea typeface="HG丸ｺﾞｼｯｸM-PRO" pitchFamily="50" charset="-128"/>
              </a:rPr>
              <a:t>。</a:t>
            </a:r>
          </a:p>
        </p:txBody>
      </p:sp>
    </p:spTree>
    <p:extLst>
      <p:ext uri="{BB962C8B-B14F-4D97-AF65-F5344CB8AC3E}">
        <p14:creationId xmlns:p14="http://schemas.microsoft.com/office/powerpoint/2010/main" val="412375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363272" cy="742891"/>
          </a:xfrm>
        </p:spPr>
        <p:txBody>
          <a:bodyPr>
            <a:normAutofit fontScale="90000"/>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余った薬がありませんか？</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25" y="711564"/>
            <a:ext cx="2628000" cy="176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 y="4968712"/>
            <a:ext cx="251570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57" y="2787342"/>
            <a:ext cx="18288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形吹き出し 3"/>
          <p:cNvSpPr/>
          <p:nvPr/>
        </p:nvSpPr>
        <p:spPr>
          <a:xfrm>
            <a:off x="5753886" y="902633"/>
            <a:ext cx="3247950" cy="942191"/>
          </a:xfrm>
          <a:prstGeom prst="downArrowCallout">
            <a:avLst>
              <a:gd name="adj1" fmla="val 8694"/>
              <a:gd name="adj2" fmla="val 16847"/>
              <a:gd name="adj3" fmla="val 21506"/>
              <a:gd name="adj4" fmla="val 64977"/>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薬が多くて飲み方が複雑</a:t>
            </a:r>
          </a:p>
        </p:txBody>
      </p:sp>
      <p:sp>
        <p:nvSpPr>
          <p:cNvPr id="5" name="円形吹き出し 4"/>
          <p:cNvSpPr/>
          <p:nvPr/>
        </p:nvSpPr>
        <p:spPr>
          <a:xfrm>
            <a:off x="2830658" y="1485528"/>
            <a:ext cx="2461423" cy="1650027"/>
          </a:xfrm>
          <a:prstGeom prst="upArrowCallout">
            <a:avLst>
              <a:gd name="adj1" fmla="val 6450"/>
              <a:gd name="adj2" fmla="val 12943"/>
              <a:gd name="adj3" fmla="val 15725"/>
              <a:gd name="adj4" fmla="val 77300"/>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飲んでないことで</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「効いてない」</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と診断され</a:t>
            </a:r>
          </a:p>
        </p:txBody>
      </p:sp>
      <p:sp>
        <p:nvSpPr>
          <p:cNvPr id="6" name="円形吹き出し 5"/>
          <p:cNvSpPr/>
          <p:nvPr/>
        </p:nvSpPr>
        <p:spPr>
          <a:xfrm>
            <a:off x="2699792" y="4595613"/>
            <a:ext cx="2376000" cy="792000"/>
          </a:xfrm>
          <a:prstGeom prst="wedgeRoundRectCallout">
            <a:avLst>
              <a:gd name="adj1" fmla="val 69335"/>
              <a:gd name="adj2" fmla="val 24651"/>
              <a:gd name="adj3" fmla="val 16667"/>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間違えて飲んで</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具合が悪くなる</a:t>
            </a:r>
          </a:p>
        </p:txBody>
      </p:sp>
      <p:sp>
        <p:nvSpPr>
          <p:cNvPr id="7" name="円形吹き出し 6"/>
          <p:cNvSpPr/>
          <p:nvPr/>
        </p:nvSpPr>
        <p:spPr>
          <a:xfrm>
            <a:off x="4211960" y="5805264"/>
            <a:ext cx="3348000" cy="792000"/>
          </a:xfrm>
          <a:prstGeom prst="wedgeRoundRectCallout">
            <a:avLst>
              <a:gd name="adj1" fmla="val 227"/>
              <a:gd name="adj2" fmla="val -89757"/>
              <a:gd name="adj3" fmla="val 16667"/>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取っておいた薬の</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飲み合わせが悪くて</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悪化</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形吹き出し 7"/>
          <p:cNvSpPr/>
          <p:nvPr/>
        </p:nvSpPr>
        <p:spPr>
          <a:xfrm>
            <a:off x="2830658" y="902633"/>
            <a:ext cx="2935127" cy="582895"/>
          </a:xfrm>
          <a:prstGeom prst="rightArrowCallout">
            <a:avLst>
              <a:gd name="adj1" fmla="val 20317"/>
              <a:gd name="adj2" fmla="val 34365"/>
              <a:gd name="adj3" fmla="val 41390"/>
              <a:gd name="adj4" fmla="val 84506"/>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薬が増える</a:t>
            </a:r>
          </a:p>
        </p:txBody>
      </p:sp>
      <p:sp>
        <p:nvSpPr>
          <p:cNvPr id="10" name="円形吹き出し 9"/>
          <p:cNvSpPr/>
          <p:nvPr/>
        </p:nvSpPr>
        <p:spPr>
          <a:xfrm>
            <a:off x="6303623" y="4471407"/>
            <a:ext cx="2733811" cy="792000"/>
          </a:xfrm>
          <a:prstGeom prst="wedgeRoundRectCallout">
            <a:avLst>
              <a:gd name="adj1" fmla="val -67227"/>
              <a:gd name="adj2" fmla="val 43401"/>
              <a:gd name="adj3" fmla="val 16667"/>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通院を止めて</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病気が悪化する</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2815750" y="3429000"/>
            <a:ext cx="5569793" cy="748962"/>
          </a:xfrm>
          <a:prstGeom prst="downArrow">
            <a:avLst>
              <a:gd name="adj1" fmla="val 51600"/>
              <a:gd name="adj2" fmla="val 51448"/>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残薬が増え続ける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形吹き出し 3">
            <a:extLst>
              <a:ext uri="{FF2B5EF4-FFF2-40B4-BE49-F238E27FC236}">
                <a16:creationId xmlns:a16="http://schemas.microsoft.com/office/drawing/2014/main" id="{494FC9C1-9C3F-4058-8159-EA386C90FA17}"/>
              </a:ext>
            </a:extLst>
          </p:cNvPr>
          <p:cNvSpPr/>
          <p:nvPr/>
        </p:nvSpPr>
        <p:spPr>
          <a:xfrm>
            <a:off x="5292081" y="1844824"/>
            <a:ext cx="3709755" cy="864000"/>
          </a:xfrm>
          <a:prstGeom prst="leftArrowCallout">
            <a:avLst>
              <a:gd name="adj1" fmla="val 12363"/>
              <a:gd name="adj2" fmla="val 25000"/>
              <a:gd name="adj3" fmla="val 25000"/>
              <a:gd name="adj4" fmla="val 89378"/>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飲み忘れ</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自己判断による中止</a:t>
            </a:r>
          </a:p>
        </p:txBody>
      </p:sp>
    </p:spTree>
    <p:extLst>
      <p:ext uri="{BB962C8B-B14F-4D97-AF65-F5344CB8AC3E}">
        <p14:creationId xmlns:p14="http://schemas.microsoft.com/office/powerpoint/2010/main" val="1933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00122507\Desktop\イラスト\介護6\フレーム\04_フレーム\GUM13_FR04057.jpg">
            <a:extLst>
              <a:ext uri="{FF2B5EF4-FFF2-40B4-BE49-F238E27FC236}">
                <a16:creationId xmlns:a16="http://schemas.microsoft.com/office/drawing/2014/main" id="{384C9BC8-9A80-48DF-81D2-9D3BB164E0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4238162" cy="547260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655676" y="260648"/>
            <a:ext cx="5832648"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余っている薬がある場合</a:t>
            </a:r>
          </a:p>
        </p:txBody>
      </p:sp>
      <p:pic>
        <p:nvPicPr>
          <p:cNvPr id="6" name="Picture 2" descr="C:\Users\00122507\Desktop\イラスト\介護6\フレーム\04_フレーム\GUM13_FR04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50375"/>
            <a:ext cx="4536505" cy="55575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29561" y="1700808"/>
            <a:ext cx="3636405" cy="120032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400" b="1" dirty="0">
                <a:solidFill>
                  <a:prstClr val="black"/>
                </a:solidFill>
                <a:latin typeface="HG丸ｺﾞｼｯｸM-PRO" pitchFamily="50" charset="-128"/>
                <a:ea typeface="HG丸ｺﾞｼｯｸM-PRO" pitchFamily="50" charset="-128"/>
              </a:rPr>
              <a:t>Ｑ：飲み忘れなどで、薬が余っています。どうすればいいですか？</a:t>
            </a:r>
          </a:p>
        </p:txBody>
      </p:sp>
      <p:sp>
        <p:nvSpPr>
          <p:cNvPr id="8" name="テキスト ボックス 7"/>
          <p:cNvSpPr txBox="1"/>
          <p:nvPr/>
        </p:nvSpPr>
        <p:spPr>
          <a:xfrm>
            <a:off x="629561" y="2906857"/>
            <a:ext cx="3636405" cy="3416320"/>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Ａ：余っている薬（残薬）がある場合は薬局にご持参ください。その方に使用可能な薬があれば、</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医師へ連絡を取り、日数を調整してもらうなどして、再利用できるようにすることで節約することができます。</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13088"/>
            <a:ext cx="3672016" cy="3363995"/>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5940152" y="4149080"/>
            <a:ext cx="2592288" cy="1754326"/>
          </a:xfrm>
          <a:prstGeom prst="rect">
            <a:avLst/>
          </a:prstGeom>
        </p:spPr>
        <p:txBody>
          <a:bodyPr wrap="square">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国の試算では年間５００億円もの残薬があると言われております。</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残薬を活用すること</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で医療費抑制にも</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貢献できます。</a:t>
            </a:r>
            <a:endParaRPr lang="en-US" altLang="ja-JP" b="1" dirty="0">
              <a:solidFill>
                <a:prstClr val="black"/>
              </a:solidFill>
              <a:latin typeface="HG丸ｺﾞｼｯｸM-PRO" pitchFamily="50" charset="-128"/>
              <a:ea typeface="HG丸ｺﾞｼｯｸM-PRO" pitchFamily="50" charset="-128"/>
            </a:endParaRPr>
          </a:p>
        </p:txBody>
      </p:sp>
      <p:sp>
        <p:nvSpPr>
          <p:cNvPr id="16" name="テキスト ボックス 15">
            <a:extLst>
              <a:ext uri="{FF2B5EF4-FFF2-40B4-BE49-F238E27FC236}">
                <a16:creationId xmlns:a16="http://schemas.microsoft.com/office/drawing/2014/main" id="{3500FAC6-37C7-4F05-BBD1-08C9A8EB4A45}"/>
              </a:ext>
            </a:extLst>
          </p:cNvPr>
          <p:cNvSpPr txBox="1"/>
          <p:nvPr/>
        </p:nvSpPr>
        <p:spPr>
          <a:xfrm>
            <a:off x="5047411" y="1628603"/>
            <a:ext cx="3636405" cy="193899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また、飲み忘れてしまう理由を把握することで、医師と連携し、薬や飲み方を見直せる可能性があります。</a:t>
            </a:r>
          </a:p>
        </p:txBody>
      </p:sp>
    </p:spTree>
    <p:extLst>
      <p:ext uri="{BB962C8B-B14F-4D97-AF65-F5344CB8AC3E}">
        <p14:creationId xmlns:p14="http://schemas.microsoft.com/office/powerpoint/2010/main" val="356402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1BD95-7C55-0402-12D3-AF324E15A08E}"/>
              </a:ext>
            </a:extLst>
          </p:cNvPr>
          <p:cNvSpPr>
            <a:spLocks noGrp="1"/>
          </p:cNvSpPr>
          <p:nvPr>
            <p:ph type="title"/>
          </p:nvPr>
        </p:nvSpPr>
        <p:spPr/>
        <p:txBody>
          <a:bodyPr/>
          <a:lstStyle/>
          <a:p>
            <a:r>
              <a:rPr kumimoji="1" lang="ja-JP" altLang="en-US" dirty="0"/>
              <a:t>自己紹介</a:t>
            </a:r>
          </a:p>
        </p:txBody>
      </p:sp>
      <p:sp>
        <p:nvSpPr>
          <p:cNvPr id="3" name="コンテンツ プレースホルダー 2">
            <a:extLst>
              <a:ext uri="{FF2B5EF4-FFF2-40B4-BE49-F238E27FC236}">
                <a16:creationId xmlns:a16="http://schemas.microsoft.com/office/drawing/2014/main" id="{798218C7-0B40-328C-96FC-88FD3923A376}"/>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853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03648" y="260648"/>
            <a:ext cx="6373374"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薬の飲み方Ｑ＆Ａ</a:t>
            </a:r>
          </a:p>
        </p:txBody>
      </p:sp>
      <p:pic>
        <p:nvPicPr>
          <p:cNvPr id="4098" name="Picture 2" descr="C:\Users\00122507\Desktop\イラスト\介護6\フレーム\04_フレーム\GUM13_FR04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1250375"/>
            <a:ext cx="4248473" cy="55575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00122507\Desktop\イラスト\介護6\フレーム\04_フレーム\GUM13_FR04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4238162" cy="547260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27584" y="1772816"/>
            <a:ext cx="3168352" cy="830997"/>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400" b="1" dirty="0">
                <a:solidFill>
                  <a:prstClr val="black"/>
                </a:solidFill>
                <a:latin typeface="HG丸ｺﾞｼｯｸM-PRO" pitchFamily="50" charset="-128"/>
                <a:ea typeface="HG丸ｺﾞｼｯｸM-PRO" pitchFamily="50" charset="-128"/>
              </a:rPr>
              <a:t>Ｑ：薬は何と一緒に飲めばいいですか？</a:t>
            </a:r>
          </a:p>
        </p:txBody>
      </p:sp>
      <p:sp>
        <p:nvSpPr>
          <p:cNvPr id="7" name="テキスト ボックス 6"/>
          <p:cNvSpPr txBox="1"/>
          <p:nvPr/>
        </p:nvSpPr>
        <p:spPr>
          <a:xfrm>
            <a:off x="755576" y="2636912"/>
            <a:ext cx="3312368" cy="181588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800" dirty="0">
                <a:solidFill>
                  <a:prstClr val="black"/>
                </a:solidFill>
                <a:latin typeface="HG丸ｺﾞｼｯｸM-PRO" pitchFamily="50" charset="-128"/>
                <a:ea typeface="HG丸ｺﾞｼｯｸM-PRO" pitchFamily="50" charset="-128"/>
              </a:rPr>
              <a:t>Ａ：</a:t>
            </a:r>
            <a:r>
              <a:rPr lang="ja-JP" altLang="en-US" sz="2800" dirty="0">
                <a:solidFill>
                  <a:srgbClr val="FF0000"/>
                </a:solidFill>
                <a:latin typeface="HG丸ｺﾞｼｯｸM-PRO" pitchFamily="50" charset="-128"/>
                <a:ea typeface="HG丸ｺﾞｼｯｸM-PRO" pitchFamily="50" charset="-128"/>
              </a:rPr>
              <a:t>基本はコップ一杯の水又は白湯</a:t>
            </a:r>
            <a:endParaRPr lang="en-US" altLang="ja-JP" sz="2800" dirty="0">
              <a:solidFill>
                <a:srgbClr val="FF0000"/>
              </a:solidFill>
              <a:latin typeface="HG丸ｺﾞｼｯｸM-PRO" pitchFamily="50" charset="-128"/>
              <a:ea typeface="HG丸ｺﾞｼｯｸM-PRO" pitchFamily="50" charset="-128"/>
            </a:endParaRPr>
          </a:p>
          <a:p>
            <a:r>
              <a:rPr lang="ja-JP" altLang="en-US" sz="2800" dirty="0">
                <a:solidFill>
                  <a:srgbClr val="FF0000"/>
                </a:solidFill>
                <a:latin typeface="HG丸ｺﾞｼｯｸM-PRO" pitchFamily="50" charset="-128"/>
                <a:ea typeface="HG丸ｺﾞｼｯｸM-PRO" pitchFamily="50" charset="-128"/>
              </a:rPr>
              <a:t>（ぬるま湯）で飲みます。</a:t>
            </a:r>
          </a:p>
        </p:txBody>
      </p:sp>
      <p:sp>
        <p:nvSpPr>
          <p:cNvPr id="10" name="テキスト ボックス 9"/>
          <p:cNvSpPr txBox="1"/>
          <p:nvPr/>
        </p:nvSpPr>
        <p:spPr>
          <a:xfrm>
            <a:off x="755576" y="4365104"/>
            <a:ext cx="3312368" cy="193899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水が少ないと喉や食道に付着してただれることがあります。水以外で飲むと相互作用がでる場合があります。</a:t>
            </a:r>
          </a:p>
        </p:txBody>
      </p:sp>
      <p:sp>
        <p:nvSpPr>
          <p:cNvPr id="11" name="テキスト ボックス 10"/>
          <p:cNvSpPr txBox="1"/>
          <p:nvPr/>
        </p:nvSpPr>
        <p:spPr>
          <a:xfrm>
            <a:off x="5076056" y="1580599"/>
            <a:ext cx="3564398" cy="120032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400" b="1" dirty="0">
                <a:solidFill>
                  <a:prstClr val="black"/>
                </a:solidFill>
                <a:latin typeface="HG丸ｺﾞｼｯｸM-PRO" pitchFamily="50" charset="-128"/>
                <a:ea typeface="HG丸ｺﾞｼｯｸM-PRO" pitchFamily="50" charset="-128"/>
              </a:rPr>
              <a:t>Ｑ：薬が飲み込めないので、すり潰していいですか？</a:t>
            </a:r>
          </a:p>
        </p:txBody>
      </p:sp>
      <p:sp>
        <p:nvSpPr>
          <p:cNvPr id="12" name="テキスト ボックス 11"/>
          <p:cNvSpPr txBox="1"/>
          <p:nvPr/>
        </p:nvSpPr>
        <p:spPr>
          <a:xfrm>
            <a:off x="5076056" y="2739692"/>
            <a:ext cx="3631690" cy="378565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Ａ：薬には、徐々に効き目が出るようにした徐放剤や腸で溶けるよう工夫された製剤があります。</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すり潰すことで効果がなくなったり、逆に効きすぎて副作用を引き起こしたりして</a:t>
            </a:r>
            <a:r>
              <a:rPr lang="ja-JP" altLang="en-US" sz="2400" dirty="0">
                <a:solidFill>
                  <a:srgbClr val="FF0000"/>
                </a:solidFill>
                <a:latin typeface="HG丸ｺﾞｼｯｸM-PRO" pitchFamily="50" charset="-128"/>
                <a:ea typeface="HG丸ｺﾞｼｯｸM-PRO" pitchFamily="50" charset="-128"/>
              </a:rPr>
              <a:t>大変危険</a:t>
            </a:r>
            <a:r>
              <a:rPr lang="ja-JP" altLang="en-US" sz="2400" dirty="0">
                <a:solidFill>
                  <a:prstClr val="black"/>
                </a:solidFill>
                <a:latin typeface="HG丸ｺﾞｼｯｸM-PRO" pitchFamily="50" charset="-128"/>
                <a:ea typeface="HG丸ｺﾞｼｯｸM-PRO" pitchFamily="50" charset="-128"/>
              </a:rPr>
              <a:t>です。自己判断ですり潰してはいけません。</a:t>
            </a:r>
            <a:endParaRPr lang="ja-JP" altLang="en-US" sz="2400" dirty="0">
              <a:solidFill>
                <a:srgbClr val="FF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01882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15616" y="260648"/>
            <a:ext cx="7776864"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　</a:t>
            </a:r>
            <a:r>
              <a:rPr lang="ja-JP" altLang="en-US" sz="3600" dirty="0">
                <a:solidFill>
                  <a:prstClr val="black"/>
                </a:solidFill>
                <a:latin typeface="HG丸ｺﾞｼｯｸM-PRO" pitchFamily="50" charset="-128"/>
                <a:ea typeface="HG丸ｺﾞｼｯｸM-PRO" pitchFamily="50" charset="-128"/>
              </a:rPr>
              <a:t>確実に飲むためのＱ＆Ａ（１</a:t>
            </a:r>
            <a:r>
              <a:rPr lang="ja-JP" altLang="en-US" sz="4000" dirty="0">
                <a:solidFill>
                  <a:prstClr val="black"/>
                </a:solidFill>
                <a:latin typeface="HG丸ｺﾞｼｯｸM-PRO" pitchFamily="50" charset="-128"/>
                <a:ea typeface="HG丸ｺﾞｼｯｸM-PRO" pitchFamily="50" charset="-128"/>
              </a:rPr>
              <a:t>）</a:t>
            </a:r>
          </a:p>
        </p:txBody>
      </p:sp>
      <p:pic>
        <p:nvPicPr>
          <p:cNvPr id="8" name="Picture 2" descr="C:\Users\00122507\Desktop\イラスト\介護6\フレーム\04_フレーム\GUM13_FR04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6" y="1250375"/>
            <a:ext cx="4536505" cy="555755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773575" y="1700808"/>
            <a:ext cx="3636405" cy="156966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400" b="1" dirty="0">
                <a:solidFill>
                  <a:prstClr val="black"/>
                </a:solidFill>
                <a:latin typeface="HG丸ｺﾞｼｯｸM-PRO" pitchFamily="50" charset="-128"/>
                <a:ea typeface="HG丸ｺﾞｼｯｸM-PRO" pitchFamily="50" charset="-128"/>
              </a:rPr>
              <a:t>Ｑ：薬の種類が多く、飲む回数も違うので間違えそうです。良い方法はありますか？</a:t>
            </a:r>
          </a:p>
        </p:txBody>
      </p:sp>
      <p:sp>
        <p:nvSpPr>
          <p:cNvPr id="14" name="テキスト ボックス 13"/>
          <p:cNvSpPr txBox="1"/>
          <p:nvPr/>
        </p:nvSpPr>
        <p:spPr>
          <a:xfrm>
            <a:off x="935593" y="3356992"/>
            <a:ext cx="3312368" cy="1200329"/>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Ａ：高齢になると、薬の種類が多く、また飲む回数もまちまちです。</a:t>
            </a:r>
          </a:p>
        </p:txBody>
      </p:sp>
      <p:sp>
        <p:nvSpPr>
          <p:cNvPr id="15" name="テキスト ボックス 14"/>
          <p:cNvSpPr txBox="1"/>
          <p:nvPr/>
        </p:nvSpPr>
        <p:spPr>
          <a:xfrm>
            <a:off x="971986" y="4509120"/>
            <a:ext cx="3312368" cy="193899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服用時点ごとに、</a:t>
            </a:r>
            <a:r>
              <a:rPr lang="en-US" altLang="ja-JP" sz="2400" dirty="0">
                <a:solidFill>
                  <a:prstClr val="black"/>
                </a:solidFill>
                <a:latin typeface="HG丸ｺﾞｼｯｸM-PRO" pitchFamily="50" charset="-128"/>
                <a:ea typeface="HG丸ｺﾞｼｯｸM-PRO" pitchFamily="50" charset="-128"/>
              </a:rPr>
              <a:t>1</a:t>
            </a:r>
            <a:r>
              <a:rPr lang="ja-JP" altLang="en-US" sz="2400" dirty="0">
                <a:solidFill>
                  <a:prstClr val="black"/>
                </a:solidFill>
                <a:latin typeface="HG丸ｺﾞｼｯｸM-PRO" pitchFamily="50" charset="-128"/>
                <a:ea typeface="HG丸ｺﾞｼｯｸM-PRO" pitchFamily="50" charset="-128"/>
              </a:rPr>
              <a:t>包の中に薬をパックすることができます。</a:t>
            </a:r>
            <a:endParaRPr lang="en-US" altLang="ja-JP" sz="2400" dirty="0">
              <a:solidFill>
                <a:prstClr val="black"/>
              </a:solidFill>
              <a:latin typeface="HG丸ｺﾞｼｯｸM-PRO" pitchFamily="50" charset="-128"/>
              <a:ea typeface="HG丸ｺﾞｼｯｸM-PRO" pitchFamily="50" charset="-128"/>
            </a:endParaRPr>
          </a:p>
          <a:p>
            <a:r>
              <a:rPr lang="en-US" altLang="ja-JP" sz="2400" dirty="0">
                <a:solidFill>
                  <a:srgbClr val="FF0000"/>
                </a:solidFill>
                <a:latin typeface="HG丸ｺﾞｼｯｸM-PRO" pitchFamily="50" charset="-128"/>
                <a:ea typeface="HG丸ｺﾞｼｯｸM-PRO" pitchFamily="50" charset="-128"/>
              </a:rPr>
              <a:t>1</a:t>
            </a:r>
            <a:r>
              <a:rPr lang="ja-JP" altLang="en-US" sz="2400" dirty="0">
                <a:solidFill>
                  <a:srgbClr val="FF0000"/>
                </a:solidFill>
                <a:latin typeface="HG丸ｺﾞｼｯｸM-PRO" pitchFamily="50" charset="-128"/>
                <a:ea typeface="HG丸ｺﾞｼｯｸM-PRO" pitchFamily="50" charset="-128"/>
              </a:rPr>
              <a:t>包化（いっぽうか）</a:t>
            </a:r>
            <a:r>
              <a:rPr lang="ja-JP" altLang="en-US" sz="2400" dirty="0">
                <a:solidFill>
                  <a:prstClr val="black"/>
                </a:solidFill>
                <a:latin typeface="HG丸ｺﾞｼｯｸM-PRO" pitchFamily="50" charset="-128"/>
                <a:ea typeface="HG丸ｺﾞｼｯｸM-PRO" pitchFamily="50" charset="-128"/>
              </a:rPr>
              <a:t>といいます。</a:t>
            </a:r>
          </a:p>
        </p:txBody>
      </p:sp>
      <p:grpSp>
        <p:nvGrpSpPr>
          <p:cNvPr id="17" name="グループ化 16"/>
          <p:cNvGrpSpPr/>
          <p:nvPr/>
        </p:nvGrpSpPr>
        <p:grpSpPr>
          <a:xfrm>
            <a:off x="4937381" y="1196752"/>
            <a:ext cx="4033245" cy="3103318"/>
            <a:chOff x="4937381" y="1353453"/>
            <a:chExt cx="4033245" cy="3103318"/>
          </a:xfrm>
        </p:grpSpPr>
        <p:sp>
          <p:nvSpPr>
            <p:cNvPr id="16" name="円/楕円 15"/>
            <p:cNvSpPr/>
            <p:nvPr/>
          </p:nvSpPr>
          <p:spPr>
            <a:xfrm>
              <a:off x="4937381" y="1353453"/>
              <a:ext cx="4033245" cy="3103318"/>
            </a:xfrm>
            <a:prstGeom prst="ellipse">
              <a:avLst/>
            </a:prstGeom>
            <a:gradFill flip="none" rotWithShape="1">
              <a:gsLst>
                <a:gs pos="0">
                  <a:schemeClr val="accent1">
                    <a:tint val="66000"/>
                    <a:satMod val="160000"/>
                  </a:schemeClr>
                </a:gs>
                <a:gs pos="52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940" y="1722781"/>
              <a:ext cx="2424126" cy="22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テキスト ボックス 12"/>
          <p:cNvSpPr txBox="1"/>
          <p:nvPr/>
        </p:nvSpPr>
        <p:spPr>
          <a:xfrm>
            <a:off x="5148064" y="3861048"/>
            <a:ext cx="37444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パックした包装に、用法や日付・曜日などを記載（印字）することもできます。</a:t>
            </a: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457" y="4365104"/>
            <a:ext cx="2751047" cy="252028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6660232" y="5085184"/>
            <a:ext cx="1938993" cy="707886"/>
          </a:xfrm>
          <a:prstGeom prst="rect">
            <a:avLst/>
          </a:prstGeom>
        </p:spPr>
        <p:txBody>
          <a:bodyPr wrap="square">
            <a:spAutoFit/>
            <a:scene3d>
              <a:camera prst="orthographicFront"/>
              <a:lightRig rig="threePt" dir="t"/>
            </a:scene3d>
            <a:sp3d extrusionH="57150">
              <a:bevelT w="38100" h="38100"/>
            </a:sp3d>
          </a:bodyPr>
          <a:lstStyle/>
          <a:p>
            <a:r>
              <a:rPr lang="ja-JP" altLang="en-US" sz="2000" b="1" dirty="0">
                <a:solidFill>
                  <a:prstClr val="black"/>
                </a:solidFill>
                <a:latin typeface="HG丸ｺﾞｼｯｸM-PRO" pitchFamily="50" charset="-128"/>
                <a:ea typeface="HG丸ｺﾞｼｯｸM-PRO" pitchFamily="50" charset="-128"/>
              </a:rPr>
              <a:t>ぜひ薬剤師にご相談下さい</a:t>
            </a:r>
          </a:p>
        </p:txBody>
      </p:sp>
    </p:spTree>
    <p:extLst>
      <p:ext uri="{BB962C8B-B14F-4D97-AF65-F5344CB8AC3E}">
        <p14:creationId xmlns:p14="http://schemas.microsoft.com/office/powerpoint/2010/main" val="338873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図1.jpg"/>
          <p:cNvPicPr>
            <a:picLocks noChangeAspect="1"/>
          </p:cNvPicPr>
          <p:nvPr/>
        </p:nvPicPr>
        <p:blipFill>
          <a:blip r:embed="rId2" cstate="print"/>
          <a:stretch>
            <a:fillRect/>
          </a:stretch>
        </p:blipFill>
        <p:spPr>
          <a:xfrm>
            <a:off x="5112568" y="1196752"/>
            <a:ext cx="2483768" cy="3758136"/>
          </a:xfrm>
          <a:prstGeom prst="rect">
            <a:avLst/>
          </a:prstGeom>
        </p:spPr>
      </p:pic>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15616" y="260648"/>
            <a:ext cx="7776864"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　</a:t>
            </a:r>
            <a:r>
              <a:rPr lang="ja-JP" altLang="en-US" sz="3600" dirty="0">
                <a:solidFill>
                  <a:prstClr val="black"/>
                </a:solidFill>
                <a:latin typeface="HG丸ｺﾞｼｯｸM-PRO" pitchFamily="50" charset="-128"/>
                <a:ea typeface="HG丸ｺﾞｼｯｸM-PRO" pitchFamily="50" charset="-128"/>
              </a:rPr>
              <a:t>確実に飲むためのＱ＆Ａ（２</a:t>
            </a:r>
            <a:r>
              <a:rPr lang="ja-JP" altLang="en-US" sz="4000" dirty="0">
                <a:solidFill>
                  <a:prstClr val="black"/>
                </a:solidFill>
                <a:latin typeface="HG丸ｺﾞｼｯｸM-PRO" pitchFamily="50" charset="-128"/>
                <a:ea typeface="HG丸ｺﾞｼｯｸM-PRO" pitchFamily="50" charset="-128"/>
              </a:rPr>
              <a:t>）</a:t>
            </a:r>
          </a:p>
        </p:txBody>
      </p:sp>
      <p:pic>
        <p:nvPicPr>
          <p:cNvPr id="6" name="Picture 2" descr="C:\Users\00122507\Desktop\イラスト\介護6\フレーム\04_フレーム\GUM13_FR04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6" y="1250375"/>
            <a:ext cx="4536505" cy="55575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73575" y="1700808"/>
            <a:ext cx="3636405" cy="120032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400" b="1" dirty="0">
                <a:solidFill>
                  <a:prstClr val="black"/>
                </a:solidFill>
                <a:latin typeface="HG丸ｺﾞｼｯｸM-PRO" pitchFamily="50" charset="-128"/>
                <a:ea typeface="HG丸ｺﾞｼｯｸM-PRO" pitchFamily="50" charset="-128"/>
              </a:rPr>
              <a:t>Ｑ：薬を間違いなく飲んだかどうか確認するのに良い方法はありますか？</a:t>
            </a:r>
          </a:p>
        </p:txBody>
      </p:sp>
      <p:sp>
        <p:nvSpPr>
          <p:cNvPr id="8" name="テキスト ボックス 7"/>
          <p:cNvSpPr txBox="1"/>
          <p:nvPr/>
        </p:nvSpPr>
        <p:spPr>
          <a:xfrm>
            <a:off x="773575" y="2906857"/>
            <a:ext cx="3636405" cy="3416320"/>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Ａ：薬を飲んだか曖昧になって心配になることがあります。また、介護者が複数の場合なども、間違えて二度飲ませてしまう恐れもあります。</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それを防ぐ方法として</a:t>
            </a:r>
            <a:r>
              <a:rPr lang="ja-JP" altLang="en-US" sz="2400" b="1" dirty="0">
                <a:solidFill>
                  <a:srgbClr val="FF0000"/>
                </a:solidFill>
                <a:latin typeface="HG丸ｺﾞｼｯｸM-PRO" pitchFamily="50" charset="-128"/>
                <a:ea typeface="HG丸ｺﾞｼｯｸM-PRO" pitchFamily="50" charset="-128"/>
              </a:rPr>
              <a:t>「</a:t>
            </a:r>
            <a:r>
              <a:rPr lang="ja-JP" altLang="en-US" sz="2400" dirty="0">
                <a:solidFill>
                  <a:srgbClr val="FF0000"/>
                </a:solidFill>
                <a:latin typeface="HG丸ｺﾞｼｯｸM-PRO" pitchFamily="50" charset="-128"/>
                <a:ea typeface="HG丸ｺﾞｼｯｸM-PRO" pitchFamily="50" charset="-128"/>
              </a:rPr>
              <a:t>お薬カレンダー」</a:t>
            </a:r>
            <a:r>
              <a:rPr lang="ja-JP" altLang="en-US" sz="2400" dirty="0">
                <a:solidFill>
                  <a:prstClr val="black"/>
                </a:solidFill>
                <a:latin typeface="HG丸ｺﾞｼｯｸM-PRO" pitchFamily="50" charset="-128"/>
                <a:ea typeface="HG丸ｺﾞｼｯｸM-PRO" pitchFamily="50" charset="-128"/>
              </a:rPr>
              <a:t>やボックスがあります。</a:t>
            </a: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645024"/>
            <a:ext cx="3528000" cy="3232059"/>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6012160" y="4293096"/>
            <a:ext cx="2592288" cy="2031325"/>
          </a:xfrm>
          <a:prstGeom prst="rect">
            <a:avLst/>
          </a:prstGeom>
        </p:spPr>
        <p:txBody>
          <a:bodyPr wrap="square">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飲み忘れを防ぐために</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飲むタイミングや回数等を見直すという</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方法もあります。</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薬剤師にご相談</a:t>
            </a:r>
            <a:endParaRPr lang="en-US" altLang="ja-JP" b="1" dirty="0">
              <a:solidFill>
                <a:prstClr val="black"/>
              </a:solidFill>
              <a:latin typeface="HG丸ｺﾞｼｯｸM-PRO" pitchFamily="50" charset="-128"/>
              <a:ea typeface="HG丸ｺﾞｼｯｸM-PRO" pitchFamily="50" charset="-128"/>
            </a:endParaRPr>
          </a:p>
          <a:p>
            <a:r>
              <a:rPr lang="ja-JP" altLang="en-US" b="1" dirty="0">
                <a:solidFill>
                  <a:prstClr val="black"/>
                </a:solidFill>
                <a:latin typeface="HG丸ｺﾞｼｯｸM-PRO" pitchFamily="50" charset="-128"/>
                <a:ea typeface="HG丸ｺﾞｼｯｸM-PRO" pitchFamily="50" charset="-128"/>
              </a:rPr>
              <a:t>　下さい</a:t>
            </a:r>
            <a:endParaRPr lang="en-US" altLang="ja-JP" b="1" dirty="0">
              <a:solidFill>
                <a:prstClr val="black"/>
              </a:solidFill>
              <a:latin typeface="HG丸ｺﾞｼｯｸM-PRO" pitchFamily="50" charset="-128"/>
              <a:ea typeface="HG丸ｺﾞｼｯｸM-PRO" pitchFamily="50" charset="-128"/>
            </a:endParaRPr>
          </a:p>
          <a:p>
            <a:endParaRPr lang="en-US" altLang="ja-JP" b="1" dirty="0">
              <a:solidFill>
                <a:prstClr val="black"/>
              </a:solidFill>
              <a:latin typeface="HG丸ｺﾞｼｯｸM-PRO" pitchFamily="50" charset="-128"/>
              <a:ea typeface="HG丸ｺﾞｼｯｸM-PRO" pitchFamily="50" charset="-128"/>
            </a:endParaRPr>
          </a:p>
        </p:txBody>
      </p:sp>
      <p:sp>
        <p:nvSpPr>
          <p:cNvPr id="9" name="屈折矢印 8"/>
          <p:cNvSpPr/>
          <p:nvPr/>
        </p:nvSpPr>
        <p:spPr>
          <a:xfrm>
            <a:off x="3923928" y="4786737"/>
            <a:ext cx="1800200" cy="1018527"/>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ja-JP" altLang="en-US" sz="1600" b="1" dirty="0">
                <a:solidFill>
                  <a:srgbClr val="FF0000"/>
                </a:solidFill>
                <a:latin typeface="HG丸ｺﾞｼｯｸM-PRO" pitchFamily="50" charset="-128"/>
                <a:ea typeface="HG丸ｺﾞｼｯｸM-PRO" pitchFamily="50" charset="-128"/>
              </a:rPr>
              <a:t>お薬カレンダー</a:t>
            </a:r>
          </a:p>
        </p:txBody>
      </p:sp>
    </p:spTree>
    <p:extLst>
      <p:ext uri="{BB962C8B-B14F-4D97-AF65-F5344CB8AC3E}">
        <p14:creationId xmlns:p14="http://schemas.microsoft.com/office/powerpoint/2010/main" val="200330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 が含まれている画像&#10;&#10;自動的に生成された説明">
            <a:extLst>
              <a:ext uri="{FF2B5EF4-FFF2-40B4-BE49-F238E27FC236}">
                <a16:creationId xmlns:a16="http://schemas.microsoft.com/office/drawing/2014/main" id="{8DBC7E93-48B2-4F7C-9B15-98B859B60B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14" r="3702"/>
          <a:stretch/>
        </p:blipFill>
        <p:spPr>
          <a:xfrm>
            <a:off x="4716016" y="0"/>
            <a:ext cx="4464496" cy="685800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F6BEE359-A767-4893-8FF9-6C37B40321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7"/>
          <a:stretch/>
        </p:blipFill>
        <p:spPr>
          <a:xfrm>
            <a:off x="0" y="0"/>
            <a:ext cx="4738881" cy="6858000"/>
          </a:xfrm>
          <a:prstGeom prst="rect">
            <a:avLst/>
          </a:prstGeom>
        </p:spPr>
      </p:pic>
    </p:spTree>
    <p:extLst>
      <p:ext uri="{BB962C8B-B14F-4D97-AF65-F5344CB8AC3E}">
        <p14:creationId xmlns:p14="http://schemas.microsoft.com/office/powerpoint/2010/main" val="2127810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302A1DE-9A30-4F0C-A899-EA050492A510}"/>
              </a:ext>
            </a:extLst>
          </p:cNvPr>
          <p:cNvPicPr>
            <a:picLocks noChangeAspect="1"/>
          </p:cNvPicPr>
          <p:nvPr/>
        </p:nvPicPr>
        <p:blipFill rotWithShape="1">
          <a:blip r:embed="rId2">
            <a:extLst>
              <a:ext uri="{28A0092B-C50C-407E-A947-70E740481C1C}">
                <a14:useLocalDpi xmlns:a14="http://schemas.microsoft.com/office/drawing/2010/main" val="0"/>
              </a:ext>
            </a:extLst>
          </a:blip>
          <a:srcRect t="16110"/>
          <a:stretch/>
        </p:blipFill>
        <p:spPr>
          <a:xfrm>
            <a:off x="183597" y="3851988"/>
            <a:ext cx="8776805" cy="2924944"/>
          </a:xfrm>
          <a:prstGeom prst="rect">
            <a:avLst/>
          </a:prstGeom>
        </p:spPr>
      </p:pic>
      <p:pic>
        <p:nvPicPr>
          <p:cNvPr id="6" name="図 5">
            <a:extLst>
              <a:ext uri="{FF2B5EF4-FFF2-40B4-BE49-F238E27FC236}">
                <a16:creationId xmlns:a16="http://schemas.microsoft.com/office/drawing/2014/main" id="{9C4BEDCC-71D5-46AE-AA2A-288BD5FEBF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06373" y="693016"/>
            <a:ext cx="2531250" cy="2880000"/>
          </a:xfrm>
          <a:prstGeom prst="rect">
            <a:avLst/>
          </a:prstGeom>
        </p:spPr>
      </p:pic>
      <p:pic>
        <p:nvPicPr>
          <p:cNvPr id="15" name="図 14">
            <a:extLst>
              <a:ext uri="{FF2B5EF4-FFF2-40B4-BE49-F238E27FC236}">
                <a16:creationId xmlns:a16="http://schemas.microsoft.com/office/drawing/2014/main" id="{8FD7EA2C-5343-4B52-942C-39F8E220F72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1816" y="0"/>
            <a:ext cx="4140363" cy="4149080"/>
          </a:xfrm>
          <a:prstGeom prst="rect">
            <a:avLst/>
          </a:prstGeom>
        </p:spPr>
      </p:pic>
      <p:sp>
        <p:nvSpPr>
          <p:cNvPr id="18" name="正方形/長方形 17">
            <a:extLst>
              <a:ext uri="{FF2B5EF4-FFF2-40B4-BE49-F238E27FC236}">
                <a16:creationId xmlns:a16="http://schemas.microsoft.com/office/drawing/2014/main" id="{991CDBE5-B49D-4B08-8A01-8B0B00955E17}"/>
              </a:ext>
            </a:extLst>
          </p:cNvPr>
          <p:cNvSpPr/>
          <p:nvPr/>
        </p:nvSpPr>
        <p:spPr>
          <a:xfrm>
            <a:off x="6841735" y="530901"/>
            <a:ext cx="2318220" cy="2790187"/>
          </a:xfrm>
          <a:prstGeom prst="rect">
            <a:avLst/>
          </a:prstGeom>
        </p:spPr>
        <p:txBody>
          <a:bodyPr wrap="square">
            <a:spAutoFit/>
            <a:scene3d>
              <a:camera prst="orthographicFront"/>
              <a:lightRig rig="threePt" dir="t"/>
            </a:scene3d>
            <a:sp3d extrusionH="57150">
              <a:bevelT w="38100" h="38100"/>
            </a:sp3d>
          </a:bodyPr>
          <a:lstStyle/>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在宅医療や</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医療と介護の連携</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を通して</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患者さんや</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その家族の方々を</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支えていきます</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DA14FA32-315F-48BA-8B82-3C1C4D4DAA6B}"/>
              </a:ext>
            </a:extLst>
          </p:cNvPr>
          <p:cNvSpPr/>
          <p:nvPr/>
        </p:nvSpPr>
        <p:spPr>
          <a:xfrm>
            <a:off x="107504" y="912215"/>
            <a:ext cx="2483768" cy="1866858"/>
          </a:xfrm>
          <a:prstGeom prst="rect">
            <a:avLst/>
          </a:prstGeom>
        </p:spPr>
        <p:txBody>
          <a:bodyPr wrap="square">
            <a:spAutoFit/>
            <a:scene3d>
              <a:camera prst="orthographicFront"/>
              <a:lightRig rig="threePt" dir="t"/>
            </a:scene3d>
            <a:sp3d extrusionH="57150">
              <a:bevelT w="38100" h="38100"/>
            </a:sp3d>
          </a:bodyPr>
          <a:lstStyle/>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みなさんが</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住み慣れた街で</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過ごし続けることが</a:t>
            </a:r>
            <a:endParaRPr lang="en-US" altLang="ja-JP" sz="20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000" b="1" dirty="0">
                <a:latin typeface="HG丸ｺﾞｼｯｸM-PRO" panose="020F0600000000000000" pitchFamily="50" charset="-128"/>
                <a:ea typeface="HG丸ｺﾞｼｯｸM-PRO" panose="020F0600000000000000" pitchFamily="50" charset="-128"/>
              </a:rPr>
              <a:t>できるように</a:t>
            </a:r>
            <a:endParaRPr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9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000"/>
                                        <p:tgtEl>
                                          <p:spTgt spid="21"/>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地図 が含まれている画像&#10;&#10;自動的に生成された説明">
            <a:extLst>
              <a:ext uri="{FF2B5EF4-FFF2-40B4-BE49-F238E27FC236}">
                <a16:creationId xmlns:a16="http://schemas.microsoft.com/office/drawing/2014/main" id="{C9BDD4A5-4A45-4092-9C4D-C9BD09C85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433"/>
            <a:ext cx="9144000" cy="3794191"/>
          </a:xfrm>
          <a:prstGeom prst="rect">
            <a:avLst/>
          </a:prstGeom>
        </p:spPr>
      </p:pic>
      <p:sp>
        <p:nvSpPr>
          <p:cNvPr id="7" name="テキスト ボックス 6">
            <a:extLst>
              <a:ext uri="{FF2B5EF4-FFF2-40B4-BE49-F238E27FC236}">
                <a16:creationId xmlns:a16="http://schemas.microsoft.com/office/drawing/2014/main" id="{0751F222-7A8F-49A0-AB6A-C9DCB96B4799}"/>
              </a:ext>
            </a:extLst>
          </p:cNvPr>
          <p:cNvSpPr txBox="1"/>
          <p:nvPr/>
        </p:nvSpPr>
        <p:spPr>
          <a:xfrm>
            <a:off x="3059832" y="128826"/>
            <a:ext cx="5330452"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　</a:t>
            </a:r>
            <a:r>
              <a:rPr lang="ja-JP" altLang="en-US" sz="3600" dirty="0">
                <a:solidFill>
                  <a:prstClr val="black"/>
                </a:solidFill>
                <a:latin typeface="HG丸ｺﾞｼｯｸM-PRO" pitchFamily="50" charset="-128"/>
                <a:ea typeface="HG丸ｺﾞｼｯｸM-PRO" pitchFamily="50" charset="-128"/>
              </a:rPr>
              <a:t>をご存じですか？</a:t>
            </a:r>
            <a:endParaRPr lang="ja-JP" altLang="en-US" sz="4000" dirty="0">
              <a:solidFill>
                <a:prstClr val="black"/>
              </a:solidFill>
              <a:latin typeface="HG丸ｺﾞｼｯｸM-PRO" pitchFamily="50" charset="-128"/>
              <a:ea typeface="HG丸ｺﾞｼｯｸM-PRO" pitchFamily="50" charset="-128"/>
            </a:endParaRPr>
          </a:p>
        </p:txBody>
      </p:sp>
      <p:sp>
        <p:nvSpPr>
          <p:cNvPr id="8" name="正方形/長方形 7">
            <a:extLst>
              <a:ext uri="{FF2B5EF4-FFF2-40B4-BE49-F238E27FC236}">
                <a16:creationId xmlns:a16="http://schemas.microsoft.com/office/drawing/2014/main" id="{36908306-2F66-403C-9949-35393891D966}"/>
              </a:ext>
            </a:extLst>
          </p:cNvPr>
          <p:cNvSpPr/>
          <p:nvPr/>
        </p:nvSpPr>
        <p:spPr>
          <a:xfrm>
            <a:off x="287524" y="5417929"/>
            <a:ext cx="8568952" cy="1323439"/>
          </a:xfrm>
          <a:prstGeom prst="rect">
            <a:avLst/>
          </a:prstGeom>
        </p:spPr>
        <p:txBody>
          <a:bodyPr wrap="square">
            <a:spAutoFit/>
            <a:scene3d>
              <a:camera prst="orthographicFront"/>
              <a:lightRig rig="threePt" dir="t"/>
            </a:scene3d>
            <a:sp3d extrusionH="57150">
              <a:bevelT w="38100" h="38100"/>
            </a:sp3d>
          </a:bodyPr>
          <a:lstStyle/>
          <a:p>
            <a:r>
              <a:rPr lang="ja-JP" altLang="en-US" sz="2000" b="1" dirty="0">
                <a:latin typeface="Lato"/>
              </a:rPr>
              <a:t>ふくおかで、安心な毎日を過ごすために・・・</a:t>
            </a:r>
            <a:endParaRPr lang="en-US" altLang="ja-JP" sz="2000" b="1" dirty="0">
              <a:latin typeface="Lato"/>
            </a:endParaRPr>
          </a:p>
          <a:p>
            <a:r>
              <a:rPr lang="ja-JP" altLang="en-US" sz="2000" b="1" dirty="0">
                <a:latin typeface="Lato"/>
              </a:rPr>
              <a:t>かかりつけ医を通じて、皆さんの医療情報（症状、検査結果、病歴服用しているお薬、アレルギー）を事前に登録しておくことで、体調を崩すなどの緊急時に迅速で適正な医療を支援する情報ネットワークです。</a:t>
            </a:r>
            <a:endParaRPr lang="ja-JP" altLang="en-US" sz="2000" dirty="0"/>
          </a:p>
        </p:txBody>
      </p:sp>
      <p:sp>
        <p:nvSpPr>
          <p:cNvPr id="9" name="正方形/長方形 8">
            <a:extLst>
              <a:ext uri="{FF2B5EF4-FFF2-40B4-BE49-F238E27FC236}">
                <a16:creationId xmlns:a16="http://schemas.microsoft.com/office/drawing/2014/main" id="{2B307CE8-0162-4FCF-9EA7-8895E977B23C}"/>
              </a:ext>
            </a:extLst>
          </p:cNvPr>
          <p:cNvSpPr/>
          <p:nvPr/>
        </p:nvSpPr>
        <p:spPr>
          <a:xfrm rot="-1500000">
            <a:off x="568836" y="2717159"/>
            <a:ext cx="7734622" cy="830997"/>
          </a:xfrm>
          <a:prstGeom prst="rect">
            <a:avLst/>
          </a:prstGeom>
        </p:spPr>
        <p:txBody>
          <a:bodyPr wrap="square">
            <a:spAutoFit/>
            <a:scene3d>
              <a:camera prst="orthographicFront"/>
              <a:lightRig rig="threePt" dir="t"/>
            </a:scene3d>
            <a:sp3d extrusionH="57150">
              <a:bevelT w="38100" h="38100"/>
            </a:sp3d>
          </a:bodyPr>
          <a:lstStyle/>
          <a:p>
            <a:r>
              <a:rPr lang="ja-JP" altLang="en-US" sz="4800" b="1" dirty="0">
                <a:latin typeface="HG丸ｺﾞｼｯｸM-PRO" panose="020F0600000000000000" pitchFamily="50" charset="-128"/>
                <a:ea typeface="HG丸ｺﾞｼｯｸM-PRO" panose="020F0600000000000000" pitchFamily="50" charset="-128"/>
              </a:rPr>
              <a:t>登録医療機関増えてます</a:t>
            </a:r>
            <a:r>
              <a:rPr lang="en-US" altLang="ja-JP" sz="4800" b="1" dirty="0">
                <a:latin typeface="HG丸ｺﾞｼｯｸM-PRO" panose="020F0600000000000000" pitchFamily="50" charset="-128"/>
                <a:ea typeface="HG丸ｺﾞｼｯｸM-PRO" panose="020F0600000000000000" pitchFamily="50" charset="-128"/>
              </a:rPr>
              <a:t>‼</a:t>
            </a:r>
            <a:endParaRPr lang="ja-JP" altLang="en-US" sz="4800" dirty="0">
              <a:latin typeface="HG丸ｺﾞｼｯｸM-PRO" panose="020F0600000000000000" pitchFamily="50" charset="-128"/>
              <a:ea typeface="HG丸ｺﾞｼｯｸM-PRO" panose="020F0600000000000000" pitchFamily="50" charset="-128"/>
            </a:endParaRPr>
          </a:p>
        </p:txBody>
      </p:sp>
      <p:pic>
        <p:nvPicPr>
          <p:cNvPr id="11" name="図 10" descr="物体, 置き時計 が含まれている画像&#10;&#10;自動的に生成された説明">
            <a:extLst>
              <a:ext uri="{FF2B5EF4-FFF2-40B4-BE49-F238E27FC236}">
                <a16:creationId xmlns:a16="http://schemas.microsoft.com/office/drawing/2014/main" id="{BFE57039-5DAB-4533-9F66-0ED4ED173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44" y="162543"/>
            <a:ext cx="3238500" cy="819150"/>
          </a:xfrm>
          <a:prstGeom prst="rect">
            <a:avLst/>
          </a:prstGeom>
        </p:spPr>
      </p:pic>
    </p:spTree>
    <p:extLst>
      <p:ext uri="{BB962C8B-B14F-4D97-AF65-F5344CB8AC3E}">
        <p14:creationId xmlns:p14="http://schemas.microsoft.com/office/powerpoint/2010/main" val="39413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地図, スクリーンショット が含まれている画像&#10;&#10;自動的に生成された説明">
            <a:extLst>
              <a:ext uri="{FF2B5EF4-FFF2-40B4-BE49-F238E27FC236}">
                <a16:creationId xmlns:a16="http://schemas.microsoft.com/office/drawing/2014/main" id="{A6E79B93-0B95-4203-BEA6-D3D2E5E79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887" y="0"/>
            <a:ext cx="5194225" cy="6858000"/>
          </a:xfrm>
          <a:prstGeom prst="rect">
            <a:avLst/>
          </a:prstGeom>
        </p:spPr>
      </p:pic>
      <p:pic>
        <p:nvPicPr>
          <p:cNvPr id="5" name="図 4">
            <a:extLst>
              <a:ext uri="{FF2B5EF4-FFF2-40B4-BE49-F238E27FC236}">
                <a16:creationId xmlns:a16="http://schemas.microsoft.com/office/drawing/2014/main" id="{5A5E7F06-24B3-4319-910F-73AC0F7D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03" y="2564904"/>
            <a:ext cx="1857375" cy="2047875"/>
          </a:xfrm>
          <a:prstGeom prst="rect">
            <a:avLst/>
          </a:prstGeom>
        </p:spPr>
      </p:pic>
      <p:sp>
        <p:nvSpPr>
          <p:cNvPr id="6" name="正方形/長方形 5">
            <a:extLst>
              <a:ext uri="{FF2B5EF4-FFF2-40B4-BE49-F238E27FC236}">
                <a16:creationId xmlns:a16="http://schemas.microsoft.com/office/drawing/2014/main" id="{4B48022E-6659-4436-879A-FEA4F3183791}"/>
              </a:ext>
            </a:extLst>
          </p:cNvPr>
          <p:cNvSpPr/>
          <p:nvPr/>
        </p:nvSpPr>
        <p:spPr>
          <a:xfrm>
            <a:off x="6378499" y="4913975"/>
            <a:ext cx="2765501" cy="707886"/>
          </a:xfrm>
          <a:prstGeom prst="rect">
            <a:avLst/>
          </a:prstGeom>
          <a:scene3d>
            <a:camera prst="orthographicFront"/>
            <a:lightRig rig="threePt" dir="t"/>
          </a:scene3d>
          <a:sp3d>
            <a:bevelT/>
          </a:sp3d>
        </p:spPr>
        <p:txBody>
          <a:bodyPr wrap="none">
            <a:spAutoFit/>
          </a:bodyPr>
          <a:lstStyle/>
          <a:p>
            <a:r>
              <a:rPr lang="ja-JP" altLang="en-US" sz="2000" b="1" dirty="0">
                <a:latin typeface="HG丸ｺﾞｼｯｸM-PRO" panose="020F0600000000000000" pitchFamily="50" charset="-128"/>
                <a:ea typeface="HG丸ｺﾞｼｯｸM-PRO" panose="020F0600000000000000" pitchFamily="50" charset="-128"/>
              </a:rPr>
              <a:t>情報が共有されて</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すぐに処置ができる！</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E00CDA90-6414-4303-9450-A2B1F4830658}"/>
              </a:ext>
            </a:extLst>
          </p:cNvPr>
          <p:cNvSpPr/>
          <p:nvPr/>
        </p:nvSpPr>
        <p:spPr>
          <a:xfrm>
            <a:off x="6300192" y="560874"/>
            <a:ext cx="2749471" cy="707886"/>
          </a:xfrm>
          <a:prstGeom prst="rect">
            <a:avLst/>
          </a:prstGeom>
          <a:scene3d>
            <a:camera prst="orthographicFront"/>
            <a:lightRig rig="threePt" dir="t"/>
          </a:scene3d>
          <a:sp3d>
            <a:bevelT/>
          </a:sp3d>
        </p:spPr>
        <p:txBody>
          <a:bodyPr wrap="none">
            <a:spAutoFit/>
          </a:bodyPr>
          <a:lstStyle/>
          <a:p>
            <a:r>
              <a:rPr lang="ja-JP" altLang="en-US" sz="2000" b="1" dirty="0">
                <a:latin typeface="HG丸ｺﾞｼｯｸM-PRO" panose="020F0600000000000000" pitchFamily="50" charset="-128"/>
                <a:ea typeface="HG丸ｺﾞｼｯｸM-PRO" panose="020F0600000000000000" pitchFamily="50" charset="-128"/>
              </a:rPr>
              <a:t>事前にかかりつけ医が</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医療情報を登録</a:t>
            </a:r>
          </a:p>
        </p:txBody>
      </p:sp>
      <p:sp>
        <p:nvSpPr>
          <p:cNvPr id="8" name="正方形/長方形 7">
            <a:extLst>
              <a:ext uri="{FF2B5EF4-FFF2-40B4-BE49-F238E27FC236}">
                <a16:creationId xmlns:a16="http://schemas.microsoft.com/office/drawing/2014/main" id="{CBC4F213-9195-46B8-808C-27B9617F5F2E}"/>
              </a:ext>
            </a:extLst>
          </p:cNvPr>
          <p:cNvSpPr/>
          <p:nvPr/>
        </p:nvSpPr>
        <p:spPr>
          <a:xfrm>
            <a:off x="70375" y="5373216"/>
            <a:ext cx="2507418" cy="1015663"/>
          </a:xfrm>
          <a:prstGeom prst="rect">
            <a:avLst/>
          </a:prstGeom>
          <a:scene3d>
            <a:camera prst="orthographicFront"/>
            <a:lightRig rig="threePt" dir="t"/>
          </a:scene3d>
          <a:sp3d>
            <a:bevelT/>
          </a:sp3d>
        </p:spPr>
        <p:txBody>
          <a:bodyPr wrap="none">
            <a:spAutoFit/>
          </a:bodyPr>
          <a:lstStyle/>
          <a:p>
            <a:r>
              <a:rPr lang="ja-JP" altLang="en-US" sz="2000" b="1" dirty="0">
                <a:latin typeface="HG丸ｺﾞｼｯｸM-PRO" panose="020F0600000000000000" pitchFamily="50" charset="-128"/>
                <a:ea typeface="HG丸ｺﾞｼｯｸM-PRO" panose="020F0600000000000000" pitchFamily="50" charset="-128"/>
              </a:rPr>
              <a:t>救急隊が搬送中に</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医療情報を確認し、</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搬送先へ伝達</a:t>
            </a:r>
          </a:p>
        </p:txBody>
      </p:sp>
      <p:sp>
        <p:nvSpPr>
          <p:cNvPr id="9" name="吹き出し: 円形 8">
            <a:extLst>
              <a:ext uri="{FF2B5EF4-FFF2-40B4-BE49-F238E27FC236}">
                <a16:creationId xmlns:a16="http://schemas.microsoft.com/office/drawing/2014/main" id="{8E86E203-EBBE-4380-9D78-7F3F885FE9EA}"/>
              </a:ext>
            </a:extLst>
          </p:cNvPr>
          <p:cNvSpPr/>
          <p:nvPr/>
        </p:nvSpPr>
        <p:spPr>
          <a:xfrm>
            <a:off x="43378" y="253096"/>
            <a:ext cx="2145889" cy="1015664"/>
          </a:xfrm>
          <a:prstGeom prst="wedgeEllipseCallout">
            <a:avLst>
              <a:gd name="adj1" fmla="val 33129"/>
              <a:gd name="adj2" fmla="val 70660"/>
            </a:avLst>
          </a:prstGeom>
        </p:spPr>
        <p:style>
          <a:lnRef idx="1">
            <a:schemeClr val="accent2"/>
          </a:lnRef>
          <a:fillRef idx="2">
            <a:schemeClr val="accent2"/>
          </a:fillRef>
          <a:effectRef idx="1">
            <a:schemeClr val="accent2"/>
          </a:effectRef>
          <a:fontRef idx="minor">
            <a:schemeClr val="dk1"/>
          </a:fontRef>
        </p:style>
        <p:txBody>
          <a:bodyPr lIns="36000" tIns="36000" rIns="36000" bIns="36000" rtlCol="0" anchor="ctr">
            <a:scene3d>
              <a:camera prst="orthographicFront"/>
              <a:lightRig rig="threePt" dir="t"/>
            </a:scene3d>
            <a:sp3d extrusionH="57150">
              <a:bevelT w="38100" h="38100" prst="relaxedInset"/>
            </a:sp3d>
          </a:bodyPr>
          <a:lstStyle/>
          <a:p>
            <a:pPr algn="ctr"/>
            <a:r>
              <a:rPr kumimoji="1" lang="ja-JP" altLang="en-US" b="1" dirty="0">
                <a:latin typeface="HG丸ｺﾞｼｯｸM-PRO" panose="020F0600000000000000" pitchFamily="50" charset="-128"/>
                <a:ea typeface="HG丸ｺﾞｼｯｸM-PRO" panose="020F0600000000000000" pitchFamily="50" charset="-128"/>
              </a:rPr>
              <a:t>災害時にも</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役立ちます</a:t>
            </a:r>
            <a:r>
              <a:rPr kumimoji="1"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130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C8E432-0572-44D4-ADC6-7D7D79183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4738" t="3588" r="3896" b="19117"/>
          <a:stretch/>
        </p:blipFill>
        <p:spPr>
          <a:xfrm>
            <a:off x="-6926" y="0"/>
            <a:ext cx="4889281" cy="5805264"/>
          </a:xfrm>
          <a:prstGeom prst="rect">
            <a:avLst/>
          </a:prstGeom>
        </p:spPr>
      </p:pic>
      <p:pic>
        <p:nvPicPr>
          <p:cNvPr id="7" name="図 6">
            <a:extLst>
              <a:ext uri="{FF2B5EF4-FFF2-40B4-BE49-F238E27FC236}">
                <a16:creationId xmlns:a16="http://schemas.microsoft.com/office/drawing/2014/main" id="{EC2389DD-6A48-4C55-BF81-C06EC63443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88024" y="-27384"/>
            <a:ext cx="2031187" cy="5796000"/>
          </a:xfrm>
          <a:prstGeom prst="rect">
            <a:avLst/>
          </a:prstGeom>
        </p:spPr>
      </p:pic>
      <p:pic>
        <p:nvPicPr>
          <p:cNvPr id="9" name="図 8">
            <a:extLst>
              <a:ext uri="{FF2B5EF4-FFF2-40B4-BE49-F238E27FC236}">
                <a16:creationId xmlns:a16="http://schemas.microsoft.com/office/drawing/2014/main" id="{EEEBDEFF-1936-4BAA-8B19-67EA2D1B230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1976"/>
          <a:stretch/>
        </p:blipFill>
        <p:spPr>
          <a:xfrm>
            <a:off x="6832599" y="-49436"/>
            <a:ext cx="2348841" cy="5832000"/>
          </a:xfrm>
          <a:prstGeom prst="rect">
            <a:avLst/>
          </a:prstGeom>
        </p:spPr>
      </p:pic>
      <p:sp>
        <p:nvSpPr>
          <p:cNvPr id="10" name="テキスト ボックス 9">
            <a:extLst>
              <a:ext uri="{FF2B5EF4-FFF2-40B4-BE49-F238E27FC236}">
                <a16:creationId xmlns:a16="http://schemas.microsoft.com/office/drawing/2014/main" id="{7D3B092B-0647-4AE5-91E9-CAE3513BFE56}"/>
              </a:ext>
            </a:extLst>
          </p:cNvPr>
          <p:cNvSpPr txBox="1"/>
          <p:nvPr/>
        </p:nvSpPr>
        <p:spPr>
          <a:xfrm>
            <a:off x="0" y="5949280"/>
            <a:ext cx="9144000" cy="707886"/>
          </a:xfrm>
          <a:prstGeom prst="rect">
            <a:avLst/>
          </a:prstGeom>
          <a:noFill/>
        </p:spPr>
        <p:txBody>
          <a:bodyPr wrap="square" rtlCol="0">
            <a:spAutoFit/>
            <a:scene3d>
              <a:camera prst="orthographicFront"/>
              <a:lightRig rig="threePt" dir="t"/>
            </a:scene3d>
            <a:sp3d extrusionH="57150">
              <a:bevelT w="38100" h="38100"/>
            </a:sp3d>
          </a:bodyPr>
          <a:lstStyle/>
          <a:p>
            <a:r>
              <a:rPr lang="ja-JP" altLang="en-US" sz="4000" dirty="0">
                <a:solidFill>
                  <a:prstClr val="black"/>
                </a:solidFill>
                <a:latin typeface="HG丸ｺﾞｼｯｸM-PRO" pitchFamily="50" charset="-128"/>
                <a:ea typeface="HG丸ｺﾞｼｯｸM-PRO" pitchFamily="50" charset="-128"/>
              </a:rPr>
              <a:t>　</a:t>
            </a:r>
            <a:r>
              <a:rPr lang="ja-JP" altLang="en-US" sz="3600" dirty="0">
                <a:solidFill>
                  <a:prstClr val="black"/>
                </a:solidFill>
                <a:latin typeface="HG丸ｺﾞｼｯｸM-PRO" pitchFamily="50" charset="-128"/>
                <a:ea typeface="HG丸ｺﾞｼｯｸM-PRO" pitchFamily="50" charset="-128"/>
              </a:rPr>
              <a:t>登録はかかりつけ医に相談してください。</a:t>
            </a:r>
            <a:endParaRPr lang="ja-JP" altLang="en-US" sz="40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98063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0122507\Desktop\イラスト\スタンダード1\フレーム\01_ベーシック\GUM01_FR01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60748" y="-1125251"/>
            <a:ext cx="6858001" cy="910850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99592" y="836712"/>
            <a:ext cx="7508481" cy="1815882"/>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800" dirty="0">
                <a:solidFill>
                  <a:prstClr val="black"/>
                </a:solidFill>
                <a:latin typeface="HG丸ｺﾞｼｯｸM-PRO" pitchFamily="50" charset="-128"/>
                <a:ea typeface="HG丸ｺﾞｼｯｸM-PRO" pitchFamily="50" charset="-128"/>
              </a:rPr>
              <a:t>浮羽薬剤師会では、地域の皆さまが住み慣れた地域で健康に長く過ごしていただくために「住民向け講話」を実施します。地域での集まりや研修等でぜひご活用ください！</a:t>
            </a:r>
            <a:endParaRPr lang="en-US" altLang="ja-JP" sz="2800" dirty="0">
              <a:solidFill>
                <a:prstClr val="black"/>
              </a:solidFill>
              <a:latin typeface="HG丸ｺﾞｼｯｸM-PRO" pitchFamily="50" charset="-128"/>
              <a:ea typeface="HG丸ｺﾞｼｯｸM-PRO" pitchFamily="50" charset="-128"/>
            </a:endParaRPr>
          </a:p>
        </p:txBody>
      </p:sp>
      <p:pic>
        <p:nvPicPr>
          <p:cNvPr id="9" name="Picture 12" descr="yakkyoku_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946547"/>
            <a:ext cx="1549889" cy="129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grpSp>
        <p:nvGrpSpPr>
          <p:cNvPr id="8" name="グループ化 7"/>
          <p:cNvGrpSpPr/>
          <p:nvPr/>
        </p:nvGrpSpPr>
        <p:grpSpPr>
          <a:xfrm>
            <a:off x="2411760" y="4806343"/>
            <a:ext cx="6048672" cy="1358961"/>
            <a:chOff x="3995936" y="4869160"/>
            <a:chExt cx="4104456" cy="828000"/>
          </a:xfrm>
        </p:grpSpPr>
        <p:sp>
          <p:nvSpPr>
            <p:cNvPr id="7" name="角丸四角形 6"/>
            <p:cNvSpPr/>
            <p:nvPr/>
          </p:nvSpPr>
          <p:spPr>
            <a:xfrm>
              <a:off x="3995936" y="4869160"/>
              <a:ext cx="4104456" cy="82800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threePt" dir="t"/>
              </a:scene3d>
              <a:sp3d extrusionH="57150">
                <a:bevelT w="38100" h="38100"/>
              </a:sp3d>
            </a:bodyPr>
            <a:lstStyle/>
            <a:p>
              <a:pPr algn="ctr"/>
              <a:endParaRPr lang="ja-JP" altLang="en-US" sz="2400">
                <a:solidFill>
                  <a:prstClr val="black"/>
                </a:solidFill>
              </a:endParaRPr>
            </a:p>
          </p:txBody>
        </p:sp>
        <p:sp>
          <p:nvSpPr>
            <p:cNvPr id="11" name="テキスト ボックス 10"/>
            <p:cNvSpPr txBox="1"/>
            <p:nvPr/>
          </p:nvSpPr>
          <p:spPr>
            <a:xfrm>
              <a:off x="4191386" y="4956906"/>
              <a:ext cx="3672408" cy="656337"/>
            </a:xfrm>
            <a:prstGeom prst="rect">
              <a:avLst/>
            </a:prstGeom>
            <a:noFill/>
          </p:spPr>
          <p:txBody>
            <a:bodyPr wrap="square" rtlCol="0">
              <a:spAutoFit/>
              <a:scene3d>
                <a:camera prst="orthographicFront"/>
                <a:lightRig rig="threePt" dir="t"/>
              </a:scene3d>
              <a:sp3d extrusionH="57150">
                <a:bevelT w="38100" h="38100"/>
              </a:sp3d>
            </a:bodyPr>
            <a:lstStyle/>
            <a:p>
              <a:r>
                <a:rPr lang="ja-JP" altLang="en-US" sz="3200" b="1" dirty="0">
                  <a:solidFill>
                    <a:prstClr val="black"/>
                  </a:solidFill>
                  <a:latin typeface="HG丸ｺﾞｼｯｸM-PRO" pitchFamily="50" charset="-128"/>
                  <a:ea typeface="HG丸ｺﾞｼｯｸM-PRO" pitchFamily="50" charset="-128"/>
                </a:rPr>
                <a:t>浮羽薬剤師会</a:t>
              </a:r>
              <a:endParaRPr lang="en-US" altLang="ja-JP" sz="3200" b="1" dirty="0">
                <a:solidFill>
                  <a:prstClr val="black"/>
                </a:solidFill>
                <a:latin typeface="HG丸ｺﾞｼｯｸM-PRO" pitchFamily="50" charset="-128"/>
                <a:ea typeface="HG丸ｺﾞｼｯｸM-PRO" pitchFamily="50" charset="-128"/>
              </a:endParaRPr>
            </a:p>
            <a:p>
              <a:r>
                <a:rPr lang="ja-JP" altLang="en-US" sz="3200" b="1" dirty="0">
                  <a:solidFill>
                    <a:prstClr val="black"/>
                  </a:solidFill>
                  <a:latin typeface="HG丸ｺﾞｼｯｸM-PRO" pitchFamily="50" charset="-128"/>
                  <a:ea typeface="HG丸ｺﾞｼｯｸM-PRO" pitchFamily="50" charset="-128"/>
                </a:rPr>
                <a:t>ＴＥＬ：</a:t>
              </a:r>
              <a:r>
                <a:rPr lang="en-US" altLang="ja-JP" sz="3200" b="1" dirty="0">
                  <a:solidFill>
                    <a:prstClr val="black"/>
                  </a:solidFill>
                  <a:latin typeface="HG丸ｺﾞｼｯｸM-PRO" pitchFamily="50" charset="-128"/>
                  <a:ea typeface="HG丸ｺﾞｼｯｸM-PRO" pitchFamily="50" charset="-128"/>
                </a:rPr>
                <a:t>0943-76-9069</a:t>
              </a:r>
            </a:p>
          </p:txBody>
        </p:sp>
      </p:grpSp>
      <p:sp>
        <p:nvSpPr>
          <p:cNvPr id="10" name="テキスト ボックス 9"/>
          <p:cNvSpPr txBox="1"/>
          <p:nvPr/>
        </p:nvSpPr>
        <p:spPr>
          <a:xfrm>
            <a:off x="899592" y="2564904"/>
            <a:ext cx="7508481" cy="2246769"/>
          </a:xfrm>
          <a:prstGeom prst="rect">
            <a:avLst/>
          </a:prstGeom>
          <a:noFill/>
        </p:spPr>
        <p:txBody>
          <a:bodyPr wrap="square" rtlCol="0">
            <a:spAutoFit/>
            <a:scene3d>
              <a:camera prst="orthographicFront"/>
              <a:lightRig rig="threePt" dir="t"/>
            </a:scene3d>
            <a:sp3d extrusionH="57150">
              <a:bevelT w="38100" h="38100"/>
            </a:sp3d>
          </a:bodyPr>
          <a:lstStyle/>
          <a:p>
            <a:r>
              <a:rPr lang="en-US" altLang="ja-JP" sz="2800" dirty="0">
                <a:solidFill>
                  <a:prstClr val="black"/>
                </a:solidFill>
                <a:latin typeface="HG丸ｺﾞｼｯｸM-PRO" pitchFamily="50" charset="-128"/>
                <a:ea typeface="HG丸ｺﾞｼｯｸM-PRO" pitchFamily="50" charset="-128"/>
              </a:rPr>
              <a:t>【</a:t>
            </a:r>
            <a:r>
              <a:rPr lang="ja-JP" altLang="en-US" sz="2800" dirty="0">
                <a:solidFill>
                  <a:prstClr val="black"/>
                </a:solidFill>
                <a:latin typeface="HG丸ｺﾞｼｯｸM-PRO" pitchFamily="50" charset="-128"/>
                <a:ea typeface="HG丸ｺﾞｼｯｸM-PRO" pitchFamily="50" charset="-128"/>
              </a:rPr>
              <a:t>講話内容</a:t>
            </a:r>
            <a:r>
              <a:rPr lang="en-US" altLang="ja-JP" sz="2800" dirty="0">
                <a:solidFill>
                  <a:prstClr val="black"/>
                </a:solidFill>
                <a:latin typeface="HG丸ｺﾞｼｯｸM-PRO" pitchFamily="50" charset="-128"/>
                <a:ea typeface="HG丸ｺﾞｼｯｸM-PRO" pitchFamily="50" charset="-128"/>
              </a:rPr>
              <a:t>】</a:t>
            </a:r>
          </a:p>
          <a:p>
            <a:r>
              <a:rPr lang="ja-JP" altLang="en-US" sz="2800" dirty="0">
                <a:solidFill>
                  <a:prstClr val="black"/>
                </a:solidFill>
                <a:latin typeface="HG丸ｺﾞｼｯｸM-PRO" pitchFamily="50" charset="-128"/>
                <a:ea typeface="HG丸ｺﾞｼｯｸM-PRO" pitchFamily="50" charset="-128"/>
              </a:rPr>
              <a:t>　・薬の正しい使い方</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prstClr val="black"/>
                </a:solidFill>
                <a:latin typeface="HG丸ｺﾞｼｯｸM-PRO" pitchFamily="50" charset="-128"/>
                <a:ea typeface="HG丸ｺﾞｼｯｸM-PRO" pitchFamily="50" charset="-128"/>
              </a:rPr>
              <a:t>　・かかりつけ薬局・薬剤師を持ちましょう</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prstClr val="black"/>
                </a:solidFill>
                <a:latin typeface="HG丸ｺﾞｼｯｸM-PRO" pitchFamily="50" charset="-128"/>
                <a:ea typeface="HG丸ｺﾞｼｯｸM-PRO" pitchFamily="50" charset="-128"/>
              </a:rPr>
              <a:t>　・薬剤師による訪問指導（在宅医療）</a:t>
            </a:r>
            <a:endParaRPr lang="en-US" altLang="ja-JP" sz="2800" dirty="0">
              <a:solidFill>
                <a:prstClr val="black"/>
              </a:solidFill>
              <a:latin typeface="HG丸ｺﾞｼｯｸM-PRO" pitchFamily="50" charset="-128"/>
              <a:ea typeface="HG丸ｺﾞｼｯｸM-PRO" pitchFamily="50" charset="-128"/>
            </a:endParaRPr>
          </a:p>
          <a:p>
            <a:r>
              <a:rPr lang="ja-JP" altLang="en-US" sz="2800" dirty="0">
                <a:solidFill>
                  <a:prstClr val="black"/>
                </a:solidFill>
                <a:latin typeface="HG丸ｺﾞｼｯｸM-PRO" pitchFamily="50" charset="-128"/>
                <a:ea typeface="HG丸ｺﾞｼｯｸM-PRO" pitchFamily="50" charset="-128"/>
              </a:rPr>
              <a:t>　・疾病（重症化）予防と薬　など</a:t>
            </a:r>
            <a:endParaRPr lang="en-US" altLang="ja-JP" sz="28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94230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図3.png">
            <a:extLst>
              <a:ext uri="{FF2B5EF4-FFF2-40B4-BE49-F238E27FC236}">
                <a16:creationId xmlns:a16="http://schemas.microsoft.com/office/drawing/2014/main" id="{2DDB8EEA-A95B-44C4-8BB0-67C89BD8573A}"/>
              </a:ext>
            </a:extLst>
          </p:cNvPr>
          <p:cNvPicPr>
            <a:picLocks noChangeAspect="1"/>
          </p:cNvPicPr>
          <p:nvPr/>
        </p:nvPicPr>
        <p:blipFill>
          <a:blip r:embed="rId2" cstate="print"/>
          <a:stretch>
            <a:fillRect/>
          </a:stretch>
        </p:blipFill>
        <p:spPr>
          <a:xfrm>
            <a:off x="683568" y="1525835"/>
            <a:ext cx="7776864" cy="5287541"/>
          </a:xfrm>
          <a:prstGeom prst="rect">
            <a:avLst/>
          </a:prstGeom>
        </p:spPr>
      </p:pic>
      <p:sp>
        <p:nvSpPr>
          <p:cNvPr id="6" name="テキスト ボックス 5"/>
          <p:cNvSpPr txBox="1"/>
          <p:nvPr/>
        </p:nvSpPr>
        <p:spPr>
          <a:xfrm>
            <a:off x="323528" y="29380"/>
            <a:ext cx="8568952" cy="1384995"/>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2800" b="1" dirty="0">
                <a:solidFill>
                  <a:prstClr val="black"/>
                </a:solidFill>
                <a:latin typeface="HG丸ｺﾞｼｯｸM-PRO" pitchFamily="50" charset="-128"/>
                <a:ea typeface="HG丸ｺﾞｼｯｸM-PRO" pitchFamily="50" charset="-128"/>
              </a:rPr>
              <a:t>最後までご清聴ありがとうございました。</a:t>
            </a:r>
            <a:endParaRPr lang="en-US" altLang="ja-JP" sz="2800" b="1" dirty="0">
              <a:solidFill>
                <a:prstClr val="black"/>
              </a:solidFill>
              <a:latin typeface="HG丸ｺﾞｼｯｸM-PRO" pitchFamily="50" charset="-128"/>
              <a:ea typeface="HG丸ｺﾞｼｯｸM-PRO" pitchFamily="50" charset="-128"/>
            </a:endParaRPr>
          </a:p>
          <a:p>
            <a:pPr algn="ctr"/>
            <a:r>
              <a:rPr lang="ja-JP" altLang="en-US" sz="2800" b="1" dirty="0">
                <a:solidFill>
                  <a:prstClr val="black"/>
                </a:solidFill>
                <a:latin typeface="HG丸ｺﾞｼｯｸM-PRO" pitchFamily="50" charset="-128"/>
                <a:ea typeface="HG丸ｺﾞｼｯｸM-PRO" pitchFamily="50" charset="-128"/>
              </a:rPr>
              <a:t>お薬について困ったことや分からないことが</a:t>
            </a:r>
            <a:endParaRPr lang="en-US" altLang="ja-JP" sz="2800" b="1" dirty="0">
              <a:solidFill>
                <a:prstClr val="black"/>
              </a:solidFill>
              <a:latin typeface="HG丸ｺﾞｼｯｸM-PRO" pitchFamily="50" charset="-128"/>
              <a:ea typeface="HG丸ｺﾞｼｯｸM-PRO" pitchFamily="50" charset="-128"/>
            </a:endParaRPr>
          </a:p>
          <a:p>
            <a:pPr algn="ctr"/>
            <a:r>
              <a:rPr lang="ja-JP" altLang="en-US" sz="2800" b="1" dirty="0">
                <a:solidFill>
                  <a:prstClr val="black"/>
                </a:solidFill>
                <a:latin typeface="HG丸ｺﾞｼｯｸM-PRO" pitchFamily="50" charset="-128"/>
                <a:ea typeface="HG丸ｺﾞｼｯｸM-PRO" pitchFamily="50" charset="-128"/>
              </a:rPr>
              <a:t>ございましたら、ぜひ薬剤師にご相談ください。</a:t>
            </a:r>
            <a:endParaRPr lang="en-US" altLang="ja-JP" sz="2800" b="1"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9423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29600" cy="1143000"/>
          </a:xfrm>
        </p:spPr>
        <p:txBody>
          <a:bodyPr anchor="t">
            <a:scene3d>
              <a:camera prst="orthographicFront"/>
              <a:lightRig rig="threePt" dir="t"/>
            </a:scene3d>
            <a:sp3d extrusionH="57150">
              <a:bevelT w="38100" h="38100"/>
            </a:sp3d>
          </a:bodyPr>
          <a:lstStyle/>
          <a:p>
            <a:pPr algn="l"/>
            <a:r>
              <a:rPr kumimoji="1" lang="ja-JP" altLang="en-US" dirty="0">
                <a:solidFill>
                  <a:srgbClr val="C00000"/>
                </a:solidFill>
                <a:latin typeface="HG丸ｺﾞｼｯｸM-PRO" pitchFamily="50" charset="-128"/>
                <a:ea typeface="HG丸ｺﾞｼｯｸM-PRO" pitchFamily="50" charset="-128"/>
              </a:rPr>
              <a:t>正しい薬の使い方</a:t>
            </a:r>
          </a:p>
        </p:txBody>
      </p:sp>
      <p:sp>
        <p:nvSpPr>
          <p:cNvPr id="25" name="正方形/長方形 24"/>
          <p:cNvSpPr/>
          <p:nvPr/>
        </p:nvSpPr>
        <p:spPr>
          <a:xfrm>
            <a:off x="0" y="-27384"/>
            <a:ext cx="9144000" cy="7647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4000" dirty="0">
                <a:solidFill>
                  <a:sysClr val="windowText" lastClr="000000"/>
                </a:solidFill>
                <a:latin typeface="HG丸ｺﾞｼｯｸM-PRO" pitchFamily="50" charset="-128"/>
                <a:ea typeface="HG丸ｺﾞｼｯｸM-PRO" pitchFamily="50" charset="-128"/>
              </a:rPr>
              <a:t>目　次</a:t>
            </a:r>
          </a:p>
        </p:txBody>
      </p:sp>
      <p:sp>
        <p:nvSpPr>
          <p:cNvPr id="9" name="角丸四角形 8"/>
          <p:cNvSpPr/>
          <p:nvPr/>
        </p:nvSpPr>
        <p:spPr>
          <a:xfrm>
            <a:off x="323528" y="1406769"/>
            <a:ext cx="8424936" cy="511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38100" h="38100"/>
            </a:sp3d>
          </a:bodyPr>
          <a:lstStyle/>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そもそも薬とは？どんなものがある？</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薬にはどんなものがありますか？</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体内に入ってから出るまで</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薬の効き目と血中濃度</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副作用って？</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薬の飲み合わせ（相互作用）</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お薬手帳について</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薬の飲み方</a:t>
            </a:r>
            <a:endParaRPr lang="en-US" altLang="ja-JP" sz="2800" dirty="0">
              <a:solidFill>
                <a:prstClr val="black"/>
              </a:solidFill>
              <a:latin typeface="HG丸ｺﾞｼｯｸM-PRO" pitchFamily="50" charset="-128"/>
              <a:ea typeface="HG丸ｺﾞｼｯｸM-PRO" pitchFamily="50" charset="-128"/>
            </a:endParaRPr>
          </a:p>
          <a:p>
            <a:pPr>
              <a:lnSpc>
                <a:spcPts val="4400"/>
              </a:lnSpc>
              <a:buFont typeface="Wingdings" pitchFamily="2" charset="2"/>
              <a:buChar char="l"/>
            </a:pPr>
            <a:r>
              <a:rPr lang="ja-JP" altLang="en-US" sz="2800" dirty="0">
                <a:solidFill>
                  <a:prstClr val="black"/>
                </a:solidFill>
                <a:latin typeface="HG丸ｺﾞｼｯｸM-PRO" pitchFamily="50" charset="-128"/>
                <a:ea typeface="HG丸ｺﾞｼｯｸM-PRO" pitchFamily="50" charset="-128"/>
              </a:rPr>
              <a:t>余っている薬について</a:t>
            </a:r>
            <a:endParaRPr lang="en-US" altLang="ja-JP" sz="2800" dirty="0">
              <a:solidFill>
                <a:prstClr val="black"/>
              </a:solidFill>
              <a:latin typeface="HG丸ｺﾞｼｯｸM-PRO" pitchFamily="50" charset="-128"/>
              <a:ea typeface="HG丸ｺﾞｼｯｸM-PRO" pitchFamily="50" charset="-128"/>
            </a:endParaRPr>
          </a:p>
        </p:txBody>
      </p:sp>
      <p:pic>
        <p:nvPicPr>
          <p:cNvPr id="11" name="Picture 3" descr="C:\Users\00122507\Desktop\イラスト\介護6\イラスト\12_用品\GUM13_CL12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085184"/>
            <a:ext cx="1410502" cy="94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69039" y="1196752"/>
            <a:ext cx="8784976" cy="0"/>
          </a:xfrm>
          <a:prstGeom prst="line">
            <a:avLst/>
          </a:prstGeom>
          <a:noFill/>
          <a:ln w="76200" cap="flat" cmpd="sng" algn="ctr">
            <a:solidFill>
              <a:srgbClr val="4F81BD">
                <a:shade val="95000"/>
                <a:satMod val="105000"/>
              </a:srgbClr>
            </a:solidFill>
            <a:prstDash val="solid"/>
          </a:ln>
          <a:effectLst/>
        </p:spPr>
      </p:cxnSp>
      <p:sp>
        <p:nvSpPr>
          <p:cNvPr id="5" name="テキスト ボックス 4"/>
          <p:cNvSpPr txBox="1"/>
          <p:nvPr/>
        </p:nvSpPr>
        <p:spPr>
          <a:xfrm>
            <a:off x="683568" y="332656"/>
            <a:ext cx="7776864"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薬（医薬品）とは？</a:t>
            </a:r>
          </a:p>
        </p:txBody>
      </p:sp>
      <p:sp>
        <p:nvSpPr>
          <p:cNvPr id="6" name="角丸四角形 5"/>
          <p:cNvSpPr/>
          <p:nvPr/>
        </p:nvSpPr>
        <p:spPr>
          <a:xfrm>
            <a:off x="584315" y="1772816"/>
            <a:ext cx="8154424" cy="432048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t">
            <a:scene3d>
              <a:camera prst="orthographicFront"/>
              <a:lightRig rig="threePt" dir="t"/>
            </a:scene3d>
            <a:sp3d extrusionH="57150">
              <a:bevelT w="38100" h="38100"/>
            </a:sp3d>
          </a:bodyPr>
          <a:lstStyle/>
          <a:p>
            <a:r>
              <a:rPr lang="ja-JP" altLang="en-US" sz="3200" dirty="0">
                <a:solidFill>
                  <a:prstClr val="black"/>
                </a:solidFill>
                <a:latin typeface="HG丸ｺﾞｼｯｸM-PRO" pitchFamily="50" charset="-128"/>
                <a:ea typeface="HG丸ｺﾞｼｯｸM-PRO" pitchFamily="50" charset="-128"/>
              </a:rPr>
              <a:t>　病気の診断や治療、または予防することを目的に使われるものを言い、</a:t>
            </a:r>
            <a:r>
              <a:rPr lang="en-US" altLang="ja-JP" sz="3200" dirty="0">
                <a:solidFill>
                  <a:srgbClr val="FF0000"/>
                </a:solidFill>
                <a:latin typeface="HG丸ｺﾞｼｯｸM-PRO" pitchFamily="50" charset="-128"/>
                <a:ea typeface="HG丸ｺﾞｼｯｸM-PRO" pitchFamily="50" charset="-128"/>
              </a:rPr>
              <a:t>【</a:t>
            </a:r>
            <a:r>
              <a:rPr lang="ja-JP" altLang="en-US" sz="3200" dirty="0">
                <a:solidFill>
                  <a:srgbClr val="FF0000"/>
                </a:solidFill>
                <a:latin typeface="HG丸ｺﾞｼｯｸM-PRO" pitchFamily="50" charset="-128"/>
                <a:ea typeface="HG丸ｺﾞｼｯｸM-PRO" pitchFamily="50" charset="-128"/>
              </a:rPr>
              <a:t>薬機法</a:t>
            </a:r>
            <a:r>
              <a:rPr lang="en-US" altLang="ja-JP" sz="3200" dirty="0">
                <a:solidFill>
                  <a:srgbClr val="FF0000"/>
                </a:solidFill>
                <a:latin typeface="HG丸ｺﾞｼｯｸM-PRO" pitchFamily="50" charset="-128"/>
                <a:ea typeface="HG丸ｺﾞｼｯｸM-PRO" pitchFamily="50" charset="-128"/>
              </a:rPr>
              <a:t>】</a:t>
            </a:r>
            <a:r>
              <a:rPr lang="ja-JP" altLang="en-US" sz="3200" dirty="0">
                <a:solidFill>
                  <a:prstClr val="black"/>
                </a:solidFill>
                <a:latin typeface="HG丸ｺﾞｼｯｸM-PRO" pitchFamily="50" charset="-128"/>
                <a:ea typeface="HG丸ｺﾞｼｯｸM-PRO" pitchFamily="50" charset="-128"/>
              </a:rPr>
              <a:t>という法律で医薬品として定められています。</a:t>
            </a:r>
            <a:endParaRPr lang="en-US" altLang="ja-JP" sz="3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　薬を服用する目的は、人がもともと持っている自然治癒力（免疫力・</a:t>
            </a:r>
            <a:endParaRPr lang="en-US" altLang="ja-JP" sz="3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修復</a:t>
            </a:r>
            <a:r>
              <a:rPr lang="en-US" altLang="ja-JP" sz="3200" dirty="0">
                <a:solidFill>
                  <a:prstClr val="black"/>
                </a:solidFill>
                <a:latin typeface="HG丸ｺﾞｼｯｸM-PRO" pitchFamily="50" charset="-128"/>
                <a:ea typeface="HG丸ｺﾞｼｯｸM-PRO" pitchFamily="50" charset="-128"/>
              </a:rPr>
              <a:t>(</a:t>
            </a:r>
            <a:r>
              <a:rPr lang="ja-JP" altLang="en-US" sz="3200" dirty="0">
                <a:solidFill>
                  <a:prstClr val="black"/>
                </a:solidFill>
                <a:latin typeface="HG丸ｺﾞｼｯｸM-PRO" pitchFamily="50" charset="-128"/>
                <a:ea typeface="HG丸ｺﾞｼｯｸM-PRO" pitchFamily="50" charset="-128"/>
              </a:rPr>
              <a:t>再生</a:t>
            </a:r>
            <a:r>
              <a:rPr lang="en-US" altLang="ja-JP" sz="3200" dirty="0">
                <a:solidFill>
                  <a:prstClr val="black"/>
                </a:solidFill>
                <a:latin typeface="HG丸ｺﾞｼｯｸM-PRO" pitchFamily="50" charset="-128"/>
                <a:ea typeface="HG丸ｺﾞｼｯｸM-PRO" pitchFamily="50" charset="-128"/>
              </a:rPr>
              <a:t>)</a:t>
            </a:r>
            <a:r>
              <a:rPr lang="ja-JP" altLang="en-US" sz="3200" dirty="0">
                <a:solidFill>
                  <a:prstClr val="black"/>
                </a:solidFill>
                <a:latin typeface="HG丸ｺﾞｼｯｸM-PRO" pitchFamily="50" charset="-128"/>
                <a:ea typeface="HG丸ｺﾞｼｯｸM-PRO" pitchFamily="50" charset="-128"/>
              </a:rPr>
              <a:t>力・恒常性）を補うため</a:t>
            </a:r>
            <a:endParaRPr lang="en-US" altLang="ja-JP" sz="3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です。</a:t>
            </a:r>
            <a:endParaRPr lang="en-US" altLang="ja-JP" sz="3200" dirty="0">
              <a:solidFill>
                <a:prstClr val="black"/>
              </a:solidFill>
              <a:latin typeface="HG丸ｺﾞｼｯｸM-PRO" pitchFamily="50" charset="-128"/>
              <a:ea typeface="HG丸ｺﾞｼｯｸM-PRO" pitchFamily="50" charset="-128"/>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150" y="4521337"/>
            <a:ext cx="1558850" cy="23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01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1052736"/>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834418" y="1311110"/>
            <a:ext cx="7484925" cy="363005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endParaRPr>
          </a:p>
        </p:txBody>
      </p:sp>
      <p:sp>
        <p:nvSpPr>
          <p:cNvPr id="11" name="正方形/長方形 10"/>
          <p:cNvSpPr/>
          <p:nvPr/>
        </p:nvSpPr>
        <p:spPr>
          <a:xfrm>
            <a:off x="1097132" y="2420888"/>
            <a:ext cx="3472914" cy="23193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医師、歯科医師の診断を受け、</a:t>
            </a:r>
            <a:r>
              <a:rPr lang="ja-JP" altLang="en-US" sz="2400" b="1" dirty="0">
                <a:solidFill>
                  <a:srgbClr val="FF0000"/>
                </a:solidFill>
                <a:latin typeface="HG丸ｺﾞｼｯｸM-PRO" pitchFamily="50" charset="-128"/>
                <a:ea typeface="HG丸ｺﾞｼｯｸM-PRO" pitchFamily="50" charset="-128"/>
              </a:rPr>
              <a:t>処方せん</a:t>
            </a:r>
            <a:r>
              <a:rPr lang="ja-JP" altLang="en-US" sz="2400" dirty="0">
                <a:solidFill>
                  <a:prstClr val="black"/>
                </a:solidFill>
                <a:latin typeface="HG丸ｺﾞｼｯｸM-PRO" pitchFamily="50" charset="-128"/>
                <a:ea typeface="HG丸ｺﾞｼｯｸM-PRO" pitchFamily="50" charset="-128"/>
              </a:rPr>
              <a:t>が必要です。一般用医薬品より、薬の効き目が強く出るよう作られています。</a:t>
            </a:r>
          </a:p>
        </p:txBody>
      </p:sp>
      <p:sp>
        <p:nvSpPr>
          <p:cNvPr id="13" name="正方形/長方形 12"/>
          <p:cNvSpPr/>
          <p:nvPr/>
        </p:nvSpPr>
        <p:spPr>
          <a:xfrm>
            <a:off x="4815703" y="2420888"/>
            <a:ext cx="3384376" cy="158417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一般の人が、</a:t>
            </a:r>
            <a:r>
              <a:rPr lang="ja-JP" altLang="en-US" sz="2400" b="1" dirty="0">
                <a:solidFill>
                  <a:srgbClr val="FF0000"/>
                </a:solidFill>
                <a:latin typeface="HG丸ｺﾞｼｯｸM-PRO" pitchFamily="50" charset="-128"/>
                <a:ea typeface="HG丸ｺﾞｼｯｸM-PRO" pitchFamily="50" charset="-128"/>
              </a:rPr>
              <a:t>処方せんなし</a:t>
            </a:r>
            <a:r>
              <a:rPr lang="ja-JP" altLang="en-US" sz="2400" dirty="0">
                <a:solidFill>
                  <a:prstClr val="black"/>
                </a:solidFill>
                <a:latin typeface="HG丸ｺﾞｼｯｸM-PRO" pitchFamily="50" charset="-128"/>
                <a:ea typeface="HG丸ｺﾞｼｯｸM-PRO" pitchFamily="50" charset="-128"/>
              </a:rPr>
              <a:t>で薬局や薬店などで自らの判断で購入できます。</a:t>
            </a:r>
            <a:r>
              <a:rPr lang="ja-JP" altLang="en-US" dirty="0">
                <a:solidFill>
                  <a:srgbClr val="FF0000"/>
                </a:solidFill>
                <a:latin typeface="HG丸ｺﾞｼｯｸM-PRO" pitchFamily="50" charset="-128"/>
                <a:ea typeface="HG丸ｺﾞｼｯｸM-PRO" pitchFamily="50" charset="-128"/>
              </a:rPr>
              <a:t>ＯＴＣ薬・大衆薬</a:t>
            </a:r>
            <a:endParaRPr lang="ja-JP" altLang="en-US" dirty="0">
              <a:solidFill>
                <a:srgbClr val="FF0000"/>
              </a:solidFill>
            </a:endParaRPr>
          </a:p>
        </p:txBody>
      </p:sp>
      <p:sp>
        <p:nvSpPr>
          <p:cNvPr id="19" name="テキスト ボックス 18"/>
          <p:cNvSpPr txBox="1"/>
          <p:nvPr/>
        </p:nvSpPr>
        <p:spPr>
          <a:xfrm>
            <a:off x="683568" y="243954"/>
            <a:ext cx="7776864"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薬の分類</a:t>
            </a:r>
          </a:p>
        </p:txBody>
      </p:sp>
      <p:cxnSp>
        <p:nvCxnSpPr>
          <p:cNvPr id="22" name="直線コネクタ 21"/>
          <p:cNvCxnSpPr/>
          <p:nvPr/>
        </p:nvCxnSpPr>
        <p:spPr>
          <a:xfrm>
            <a:off x="738303" y="5733256"/>
            <a:ext cx="8033502" cy="0"/>
          </a:xfrm>
          <a:prstGeom prst="line">
            <a:avLst/>
          </a:prstGeom>
          <a:ln w="57150">
            <a:solidFill>
              <a:srgbClr val="00B0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492572" y="5877272"/>
            <a:ext cx="711187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000" b="1" dirty="0">
                <a:solidFill>
                  <a:prstClr val="black"/>
                </a:solidFill>
                <a:latin typeface="HG丸ｺﾞｼｯｸM-PRO" pitchFamily="50" charset="-128"/>
                <a:ea typeface="HG丸ｺﾞｼｯｸM-PRO" pitchFamily="50" charset="-128"/>
              </a:rPr>
              <a:t>＊医療用医薬品は、患者の症状等を考えて種類や量が決め</a:t>
            </a:r>
            <a:endParaRPr lang="en-US" altLang="ja-JP" sz="2000" b="1" dirty="0">
              <a:solidFill>
                <a:prstClr val="black"/>
              </a:solidFill>
              <a:latin typeface="HG丸ｺﾞｼｯｸM-PRO" pitchFamily="50" charset="-128"/>
              <a:ea typeface="HG丸ｺﾞｼｯｸM-PRO" pitchFamily="50" charset="-128"/>
            </a:endParaRPr>
          </a:p>
          <a:p>
            <a:r>
              <a:rPr lang="ja-JP" altLang="en-US" sz="2000" b="1" dirty="0">
                <a:solidFill>
                  <a:prstClr val="black"/>
                </a:solidFill>
                <a:latin typeface="HG丸ｺﾞｼｯｸM-PRO" pitchFamily="50" charset="-128"/>
                <a:ea typeface="HG丸ｺﾞｼｯｸM-PRO" pitchFamily="50" charset="-128"/>
              </a:rPr>
              <a:t>　ら</a:t>
            </a:r>
            <a:r>
              <a:rPr lang="ja-JP" altLang="en-US" sz="2000" b="1" dirty="0" err="1">
                <a:solidFill>
                  <a:prstClr val="black"/>
                </a:solidFill>
                <a:latin typeface="HG丸ｺﾞｼｯｸM-PRO" pitchFamily="50" charset="-128"/>
                <a:ea typeface="HG丸ｺﾞｼｯｸM-PRO" pitchFamily="50" charset="-128"/>
              </a:rPr>
              <a:t>れて</a:t>
            </a:r>
            <a:r>
              <a:rPr lang="ja-JP" altLang="en-US" sz="2000" b="1" dirty="0">
                <a:solidFill>
                  <a:prstClr val="black"/>
                </a:solidFill>
                <a:latin typeface="HG丸ｺﾞｼｯｸM-PRO" pitchFamily="50" charset="-128"/>
                <a:ea typeface="HG丸ｺﾞｼｯｸM-PRO" pitchFamily="50" charset="-128"/>
              </a:rPr>
              <a:t>います。処方された人以外は使ってはダメです！</a:t>
            </a:r>
            <a:endParaRPr lang="en-US" altLang="ja-JP" sz="2000" b="1" dirty="0">
              <a:solidFill>
                <a:prstClr val="black"/>
              </a:solidFill>
              <a:latin typeface="HG丸ｺﾞｼｯｸM-PRO" pitchFamily="50" charset="-128"/>
              <a:ea typeface="HG丸ｺﾞｼｯｸM-PRO" pitchFamily="50" charset="-128"/>
            </a:endParaRPr>
          </a:p>
        </p:txBody>
      </p:sp>
      <p:pic>
        <p:nvPicPr>
          <p:cNvPr id="2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043" y="597897"/>
            <a:ext cx="76676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013" t="49827" r="36636" b="21626"/>
          <a:stretch/>
        </p:blipFill>
        <p:spPr bwMode="auto">
          <a:xfrm>
            <a:off x="6504307" y="4352405"/>
            <a:ext cx="1786586" cy="117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7" y="4542122"/>
            <a:ext cx="1879933" cy="110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右矢印 29"/>
          <p:cNvSpPr/>
          <p:nvPr/>
        </p:nvSpPr>
        <p:spPr>
          <a:xfrm>
            <a:off x="395535" y="5877272"/>
            <a:ext cx="936105" cy="68320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b="1" dirty="0">
                <a:solidFill>
                  <a:prstClr val="black"/>
                </a:solidFill>
                <a:latin typeface="HG丸ｺﾞｼｯｸM-PRO" pitchFamily="50" charset="-128"/>
                <a:ea typeface="HG丸ｺﾞｼｯｸM-PRO" pitchFamily="50" charset="-128"/>
              </a:rPr>
              <a:t>注意</a:t>
            </a:r>
          </a:p>
        </p:txBody>
      </p:sp>
      <p:sp>
        <p:nvSpPr>
          <p:cNvPr id="16" name="1 つの角を切り取った四角形 15"/>
          <p:cNvSpPr/>
          <p:nvPr/>
        </p:nvSpPr>
        <p:spPr>
          <a:xfrm>
            <a:off x="1123341" y="1628800"/>
            <a:ext cx="3240360" cy="648072"/>
          </a:xfrm>
          <a:prstGeom prst="snip1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3600" dirty="0">
                <a:solidFill>
                  <a:prstClr val="black"/>
                </a:solidFill>
                <a:latin typeface="HG丸ｺﾞｼｯｸM-PRO" pitchFamily="50" charset="-128"/>
                <a:ea typeface="HG丸ｺﾞｼｯｸM-PRO" pitchFamily="50" charset="-128"/>
              </a:rPr>
              <a:t>医療用医薬品</a:t>
            </a:r>
          </a:p>
        </p:txBody>
      </p:sp>
      <p:sp>
        <p:nvSpPr>
          <p:cNvPr id="17" name="1 つの角を切り取った四角形 16"/>
          <p:cNvSpPr/>
          <p:nvPr/>
        </p:nvSpPr>
        <p:spPr>
          <a:xfrm>
            <a:off x="4844335" y="1632777"/>
            <a:ext cx="3240360" cy="648072"/>
          </a:xfrm>
          <a:prstGeom prst="snip1Rect">
            <a:avLst/>
          </a:prstGeom>
          <a:solidFill>
            <a:schemeClr val="accent5"/>
          </a:solidFill>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3600" dirty="0">
                <a:solidFill>
                  <a:sysClr val="windowText" lastClr="000000"/>
                </a:solidFill>
                <a:latin typeface="HG丸ｺﾞｼｯｸM-PRO" pitchFamily="50" charset="-128"/>
                <a:ea typeface="HG丸ｺﾞｼｯｸM-PRO" pitchFamily="50" charset="-128"/>
              </a:rPr>
              <a:t>一般用医薬品</a:t>
            </a:r>
          </a:p>
        </p:txBody>
      </p:sp>
    </p:spTree>
    <p:extLst>
      <p:ext uri="{BB962C8B-B14F-4D97-AF65-F5344CB8AC3E}">
        <p14:creationId xmlns:p14="http://schemas.microsoft.com/office/powerpoint/2010/main" val="205495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52736"/>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71600" y="200832"/>
            <a:ext cx="7134078" cy="646331"/>
          </a:xfrm>
          <a:prstGeom prst="rect">
            <a:avLst/>
          </a:prstGeom>
          <a:noFill/>
        </p:spPr>
        <p:txBody>
          <a:bodyPr wrap="square" rtlCol="0">
            <a:spAutoFit/>
          </a:bodyPr>
          <a:lstStyle/>
          <a:p>
            <a:pPr algn="ctr"/>
            <a:r>
              <a:rPr lang="ja-JP" altLang="en-US" sz="3600" dirty="0">
                <a:solidFill>
                  <a:prstClr val="black"/>
                </a:solidFill>
                <a:latin typeface="HG丸ｺﾞｼｯｸM-PRO" pitchFamily="50" charset="-128"/>
                <a:ea typeface="HG丸ｺﾞｼｯｸM-PRO" pitchFamily="50" charset="-128"/>
              </a:rPr>
              <a:t>薬にはどんなものがありますか</a:t>
            </a:r>
          </a:p>
        </p:txBody>
      </p:sp>
      <p:sp>
        <p:nvSpPr>
          <p:cNvPr id="9" name="角丸四角形 8"/>
          <p:cNvSpPr/>
          <p:nvPr/>
        </p:nvSpPr>
        <p:spPr>
          <a:xfrm>
            <a:off x="257484" y="1700808"/>
            <a:ext cx="2808312" cy="4320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699" y="1700809"/>
            <a:ext cx="2852461"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646" y="1628801"/>
            <a:ext cx="285232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a:off x="827584" y="1268760"/>
            <a:ext cx="1800200" cy="100811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800" dirty="0">
                <a:solidFill>
                  <a:prstClr val="black"/>
                </a:solidFill>
                <a:latin typeface="HG丸ｺﾞｼｯｸM-PRO" pitchFamily="50" charset="-128"/>
                <a:ea typeface="HG丸ｺﾞｼｯｸM-PRO" pitchFamily="50" charset="-128"/>
              </a:rPr>
              <a:t>内用剤</a:t>
            </a:r>
          </a:p>
        </p:txBody>
      </p:sp>
      <p:sp>
        <p:nvSpPr>
          <p:cNvPr id="17" name="円/楕円 16"/>
          <p:cNvSpPr/>
          <p:nvPr/>
        </p:nvSpPr>
        <p:spPr>
          <a:xfrm>
            <a:off x="3685829" y="1322704"/>
            <a:ext cx="1800200" cy="10081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800" dirty="0">
                <a:solidFill>
                  <a:prstClr val="black"/>
                </a:solidFill>
                <a:latin typeface="HG丸ｺﾞｼｯｸM-PRO" pitchFamily="50" charset="-128"/>
                <a:ea typeface="HG丸ｺﾞｼｯｸM-PRO" pitchFamily="50" charset="-128"/>
              </a:rPr>
              <a:t>外用剤</a:t>
            </a:r>
          </a:p>
        </p:txBody>
      </p:sp>
      <p:sp>
        <p:nvSpPr>
          <p:cNvPr id="18" name="円/楕円 17"/>
          <p:cNvSpPr/>
          <p:nvPr/>
        </p:nvSpPr>
        <p:spPr>
          <a:xfrm>
            <a:off x="6586710" y="1268760"/>
            <a:ext cx="1800200" cy="1008112"/>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800" dirty="0">
                <a:solidFill>
                  <a:prstClr val="black"/>
                </a:solidFill>
                <a:latin typeface="HG丸ｺﾞｼｯｸM-PRO" pitchFamily="50" charset="-128"/>
                <a:ea typeface="HG丸ｺﾞｼｯｸM-PRO" pitchFamily="50" charset="-128"/>
              </a:rPr>
              <a:t>注射剤</a:t>
            </a:r>
          </a:p>
        </p:txBody>
      </p:sp>
      <p:pic>
        <p:nvPicPr>
          <p:cNvPr id="19" name="Picture 15" descr="ptp_s"/>
          <p:cNvPicPr preferRelativeResize="0">
            <a:picLocks noChangeAspect="1" noChangeArrowheads="1"/>
          </p:cNvPicPr>
          <p:nvPr/>
        </p:nvPicPr>
        <p:blipFill rotWithShape="1">
          <a:blip r:embed="rId4" cstate="print">
            <a:extLst>
              <a:ext uri="{28A0092B-C50C-407E-A947-70E740481C1C}">
                <a14:useLocalDpi xmlns:a14="http://schemas.microsoft.com/office/drawing/2010/main" val="0"/>
              </a:ext>
            </a:extLst>
          </a:blip>
          <a:srcRect l="26351" r="11283"/>
          <a:stretch/>
        </p:blipFill>
        <p:spPr bwMode="auto">
          <a:xfrm>
            <a:off x="359609" y="3392512"/>
            <a:ext cx="987082" cy="10810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p:cNvCxnSpPr/>
          <p:nvPr/>
        </p:nvCxnSpPr>
        <p:spPr>
          <a:xfrm>
            <a:off x="257484" y="3284984"/>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95536" y="2420888"/>
            <a:ext cx="2520280" cy="523220"/>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800" dirty="0">
                <a:solidFill>
                  <a:prstClr val="black"/>
                </a:solidFill>
                <a:latin typeface="HG丸ｺﾞｼｯｸM-PRO" pitchFamily="50" charset="-128"/>
                <a:ea typeface="HG丸ｺﾞｼｯｸM-PRO" pitchFamily="50" charset="-128"/>
              </a:rPr>
              <a:t>口から飲む薬</a:t>
            </a:r>
          </a:p>
        </p:txBody>
      </p:sp>
      <p:cxnSp>
        <p:nvCxnSpPr>
          <p:cNvPr id="24" name="直線コネクタ 23"/>
          <p:cNvCxnSpPr/>
          <p:nvPr/>
        </p:nvCxnSpPr>
        <p:spPr>
          <a:xfrm>
            <a:off x="3159699" y="3259640"/>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104663" y="3234296"/>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1520" y="3223942"/>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67844" y="3183608"/>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156176" y="3143274"/>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382876" y="2330816"/>
            <a:ext cx="2542848" cy="830997"/>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皮膚や目などに</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使用する薬</a:t>
            </a:r>
          </a:p>
        </p:txBody>
      </p:sp>
      <p:sp>
        <p:nvSpPr>
          <p:cNvPr id="32" name="テキスト ボックス 31"/>
          <p:cNvSpPr txBox="1"/>
          <p:nvPr/>
        </p:nvSpPr>
        <p:spPr>
          <a:xfrm>
            <a:off x="6314121" y="2309971"/>
            <a:ext cx="2650367" cy="830997"/>
          </a:xfrm>
          <a:prstGeom prst="rect">
            <a:avLst/>
          </a:prstGeom>
          <a:no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直接血管や皮膚、筋肉に入れる薬</a:t>
            </a:r>
            <a:endParaRPr lang="en-US" altLang="ja-JP" sz="2400" dirty="0">
              <a:solidFill>
                <a:prstClr val="black"/>
              </a:solidFill>
              <a:latin typeface="HG丸ｺﾞｼｯｸM-PRO" pitchFamily="50" charset="-128"/>
              <a:ea typeface="HG丸ｺﾞｼｯｸM-PRO" pitchFamily="50" charset="-128"/>
            </a:endParaRPr>
          </a:p>
        </p:txBody>
      </p:sp>
      <p:cxnSp>
        <p:nvCxnSpPr>
          <p:cNvPr id="33" name="直線コネクタ 32"/>
          <p:cNvCxnSpPr/>
          <p:nvPr/>
        </p:nvCxnSpPr>
        <p:spPr>
          <a:xfrm>
            <a:off x="718701" y="6145556"/>
            <a:ext cx="8139023" cy="0"/>
          </a:xfrm>
          <a:prstGeom prst="line">
            <a:avLst/>
          </a:prstGeom>
          <a:ln w="57150">
            <a:solidFill>
              <a:srgbClr val="00B0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23" name="Picture 18" descr="syrup_s"/>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6852" t="48" r="25772"/>
          <a:stretch/>
        </p:blipFill>
        <p:spPr bwMode="auto">
          <a:xfrm>
            <a:off x="611474" y="4861717"/>
            <a:ext cx="1152214" cy="93617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63"/>
          <p:cNvSpPr>
            <a:spLocks noChangeArrowheads="1"/>
          </p:cNvSpPr>
          <p:nvPr/>
        </p:nvSpPr>
        <p:spPr bwMode="auto">
          <a:xfrm>
            <a:off x="395536" y="4473600"/>
            <a:ext cx="646331"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錠剤</a:t>
            </a:r>
          </a:p>
        </p:txBody>
      </p:sp>
      <p:sp>
        <p:nvSpPr>
          <p:cNvPr id="30" name="Rectangle 13"/>
          <p:cNvSpPr>
            <a:spLocks noChangeArrowheads="1"/>
          </p:cNvSpPr>
          <p:nvPr/>
        </p:nvSpPr>
        <p:spPr bwMode="auto">
          <a:xfrm>
            <a:off x="1727684" y="4293096"/>
            <a:ext cx="1304925" cy="314325"/>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r>
              <a:rPr lang="ja-JP" altLang="en-US" dirty="0">
                <a:solidFill>
                  <a:srgbClr val="003300"/>
                </a:solidFill>
                <a:latin typeface="Arial" pitchFamily="34" charset="0"/>
                <a:ea typeface="HGP創英角ﾎﾟｯﾌﾟ体" pitchFamily="50" charset="-128"/>
              </a:rPr>
              <a:t>カプセル</a:t>
            </a:r>
          </a:p>
        </p:txBody>
      </p:sp>
      <p:pic>
        <p:nvPicPr>
          <p:cNvPr id="1026" name="Picture 2" descr="C:\Users\00122507\Desktop\イラスト\医療6\イラスト\08_薬服用\GUM06_CL08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860" y="3401845"/>
            <a:ext cx="1264936" cy="155088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19"/>
          <p:cNvSpPr>
            <a:spLocks noChangeAspect="1" noChangeArrowheads="1"/>
          </p:cNvSpPr>
          <p:nvPr/>
        </p:nvSpPr>
        <p:spPr bwMode="auto">
          <a:xfrm>
            <a:off x="1643360" y="4982019"/>
            <a:ext cx="1346844" cy="923330"/>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粉薬</a:t>
            </a:r>
            <a:endParaRPr lang="en-US" altLang="ja-JP" b="1" dirty="0">
              <a:solidFill>
                <a:srgbClr val="003300"/>
              </a:solidFill>
              <a:latin typeface="HG丸ｺﾞｼｯｸM-PRO" pitchFamily="50" charset="-128"/>
              <a:ea typeface="HG丸ｺﾞｼｯｸM-PRO" pitchFamily="50" charset="-128"/>
            </a:endParaRPr>
          </a:p>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シロップ</a:t>
            </a:r>
          </a:p>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内服液　他</a:t>
            </a:r>
          </a:p>
        </p:txBody>
      </p:sp>
      <p:pic>
        <p:nvPicPr>
          <p:cNvPr id="1027" name="Picture 3" descr="C:\Users\00122507\Desktop\イラスト\医療6\イラスト\08_薬服用\GUM06_CL080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4442" y="3365092"/>
            <a:ext cx="839247" cy="1272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0122507\Desktop\イラスト\医療6\イラスト\08_薬服用\GUM06_CL0803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2876" y="4647241"/>
            <a:ext cx="1390307" cy="118176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63"/>
          <p:cNvSpPr>
            <a:spLocks noChangeArrowheads="1"/>
          </p:cNvSpPr>
          <p:nvPr/>
        </p:nvSpPr>
        <p:spPr bwMode="auto">
          <a:xfrm>
            <a:off x="5222305" y="4612687"/>
            <a:ext cx="646331"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点眼</a:t>
            </a:r>
          </a:p>
        </p:txBody>
      </p:sp>
      <p:sp>
        <p:nvSpPr>
          <p:cNvPr id="38" name="Rectangle 63"/>
          <p:cNvSpPr>
            <a:spLocks noChangeArrowheads="1"/>
          </p:cNvSpPr>
          <p:nvPr/>
        </p:nvSpPr>
        <p:spPr bwMode="auto">
          <a:xfrm>
            <a:off x="4914442" y="5351351"/>
            <a:ext cx="646331"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坐薬</a:t>
            </a:r>
          </a:p>
        </p:txBody>
      </p:sp>
      <p:pic>
        <p:nvPicPr>
          <p:cNvPr id="1029" name="Picture 5" descr="C:\Users\00122507\Desktop\イラスト\医療6\イラスト\17_薬\GUM06_CL170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25788" y="3583847"/>
            <a:ext cx="1366392" cy="85399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63"/>
          <p:cNvSpPr>
            <a:spLocks noChangeArrowheads="1"/>
          </p:cNvSpPr>
          <p:nvPr/>
        </p:nvSpPr>
        <p:spPr bwMode="auto">
          <a:xfrm>
            <a:off x="3431698" y="4293096"/>
            <a:ext cx="646331"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軟膏</a:t>
            </a:r>
          </a:p>
        </p:txBody>
      </p:sp>
      <p:pic>
        <p:nvPicPr>
          <p:cNvPr id="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903548">
            <a:off x="6054007" y="3714671"/>
            <a:ext cx="1478203" cy="43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63"/>
          <p:cNvSpPr>
            <a:spLocks noChangeArrowheads="1"/>
          </p:cNvSpPr>
          <p:nvPr/>
        </p:nvSpPr>
        <p:spPr bwMode="auto">
          <a:xfrm>
            <a:off x="6314121" y="4868789"/>
            <a:ext cx="646331"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注射</a:t>
            </a:r>
          </a:p>
        </p:txBody>
      </p:sp>
      <p:pic>
        <p:nvPicPr>
          <p:cNvPr id="1030" name="Picture 6" descr="C:\Users\00122507\Desktop\イラスト\医療6\イラスト\07_治療\GUM06_CL0702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71874" y="3784701"/>
            <a:ext cx="1552391" cy="204430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412794" y="6300028"/>
            <a:ext cx="855169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＊同じ成分でも内用剤の錠剤、ドライシロップ、点眼薬や注射薬が存在します。</a:t>
            </a:r>
            <a:endParaRPr lang="en-US" altLang="ja-JP" b="1" dirty="0">
              <a:solidFill>
                <a:prstClr val="black"/>
              </a:solidFill>
              <a:latin typeface="HG丸ｺﾞｼｯｸM-PRO" pitchFamily="50" charset="-128"/>
              <a:ea typeface="HG丸ｺﾞｼｯｸM-PRO" pitchFamily="50" charset="-128"/>
            </a:endParaRPr>
          </a:p>
        </p:txBody>
      </p:sp>
      <p:pic>
        <p:nvPicPr>
          <p:cNvPr id="44" name="Picture 1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72977"/>
          <a:stretch/>
        </p:blipFill>
        <p:spPr bwMode="auto">
          <a:xfrm>
            <a:off x="1129661" y="3832053"/>
            <a:ext cx="744539" cy="35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3"/>
          <p:cNvSpPr>
            <a:spLocks noChangeArrowheads="1"/>
          </p:cNvSpPr>
          <p:nvPr/>
        </p:nvSpPr>
        <p:spPr bwMode="auto">
          <a:xfrm>
            <a:off x="1041867" y="4288934"/>
            <a:ext cx="1107996" cy="369332"/>
          </a:xfrm>
          <a:prstGeom prst="rect">
            <a:avLst/>
          </a:prstGeom>
          <a:solidFill>
            <a:srgbClr val="FFFFFF">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scene3d>
              <a:camera prst="orthographicFront"/>
              <a:lightRig rig="threePt" dir="t"/>
            </a:scene3d>
            <a:sp3d extrusionH="57150">
              <a:bevelT w="38100" h="38100"/>
            </a:sp3d>
          </a:bodyPr>
          <a:lstStyle/>
          <a:p>
            <a:pPr fontAlgn="base">
              <a:spcBef>
                <a:spcPct val="0"/>
              </a:spcBef>
              <a:spcAft>
                <a:spcPct val="0"/>
              </a:spcAft>
            </a:pPr>
            <a:r>
              <a:rPr lang="ja-JP" altLang="en-US" b="1" dirty="0">
                <a:solidFill>
                  <a:srgbClr val="003300"/>
                </a:solidFill>
                <a:latin typeface="HG丸ｺﾞｼｯｸM-PRO" pitchFamily="50" charset="-128"/>
                <a:ea typeface="HG丸ｺﾞｼｯｸM-PRO" pitchFamily="50" charset="-128"/>
              </a:rPr>
              <a:t>カプセル</a:t>
            </a:r>
          </a:p>
        </p:txBody>
      </p:sp>
    </p:spTree>
    <p:extLst>
      <p:ext uri="{BB962C8B-B14F-4D97-AF65-F5344CB8AC3E}">
        <p14:creationId xmlns:p14="http://schemas.microsoft.com/office/powerpoint/2010/main" val="140907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339752" y="116632"/>
            <a:ext cx="4464496" cy="646331"/>
          </a:xfrm>
          <a:prstGeom prst="rect">
            <a:avLst/>
          </a:prstGeom>
          <a:noFill/>
        </p:spPr>
        <p:txBody>
          <a:bodyPr wrap="square" rtlCol="0">
            <a:spAutoFit/>
            <a:scene3d>
              <a:camera prst="orthographicFront"/>
              <a:lightRig rig="threePt" dir="t"/>
            </a:scene3d>
            <a:sp3d extrusionH="57150">
              <a:bevelT w="38100" h="38100"/>
            </a:sp3d>
          </a:bodyPr>
          <a:lstStyle/>
          <a:p>
            <a:r>
              <a:rPr lang="ja-JP" altLang="en-US" sz="3600" dirty="0">
                <a:solidFill>
                  <a:prstClr val="black"/>
                </a:solidFill>
                <a:latin typeface="HG丸ｺﾞｼｯｸM-PRO" pitchFamily="50" charset="-128"/>
                <a:ea typeface="HG丸ｺﾞｼｯｸM-PRO" pitchFamily="50" charset="-128"/>
              </a:rPr>
              <a:t>内用剤の種類と特徴</a:t>
            </a:r>
          </a:p>
        </p:txBody>
      </p:sp>
      <p:graphicFrame>
        <p:nvGraphicFramePr>
          <p:cNvPr id="6" name="表 5"/>
          <p:cNvGraphicFramePr>
            <a:graphicFrameLocks noGrp="1"/>
          </p:cNvGraphicFramePr>
          <p:nvPr>
            <p:extLst>
              <p:ext uri="{D42A27DB-BD31-4B8C-83A1-F6EECF244321}">
                <p14:modId xmlns:p14="http://schemas.microsoft.com/office/powerpoint/2010/main" val="209939476"/>
              </p:ext>
            </p:extLst>
          </p:nvPr>
        </p:nvGraphicFramePr>
        <p:xfrm>
          <a:off x="323528" y="980728"/>
          <a:ext cx="4248472" cy="4851285"/>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60040">
                <a:tc gridSpan="2">
                  <a:txBody>
                    <a:bodyPr/>
                    <a:lstStyle/>
                    <a:p>
                      <a:pPr algn="ctr"/>
                      <a:r>
                        <a:rPr kumimoji="1" lang="ja-JP" altLang="en-US" dirty="0">
                          <a:latin typeface="HG丸ｺﾞｼｯｸM-PRO" pitchFamily="50" charset="-128"/>
                          <a:ea typeface="HG丸ｺﾞｼｯｸM-PRO" pitchFamily="50" charset="-128"/>
                        </a:rPr>
                        <a:t>剤形</a:t>
                      </a:r>
                    </a:p>
                  </a:txBody>
                  <a:tcPr>
                    <a:solidFill>
                      <a:schemeClr val="accent1"/>
                    </a:solidFill>
                  </a:tcPr>
                </a:tc>
                <a:tc hMerge="1">
                  <a:txBody>
                    <a:bodyPr/>
                    <a:lstStyle/>
                    <a:p>
                      <a:endParaRPr kumimoji="1" lang="ja-JP" altLang="en-US" dirty="0"/>
                    </a:p>
                  </a:txBody>
                  <a:tcPr>
                    <a:solidFill>
                      <a:schemeClr val="accent1"/>
                    </a:solidFill>
                  </a:tcPr>
                </a:tc>
                <a:tc>
                  <a:txBody>
                    <a:bodyPr/>
                    <a:lstStyle/>
                    <a:p>
                      <a:pPr algn="ctr"/>
                      <a:r>
                        <a:rPr kumimoji="1" lang="ja-JP" altLang="en-US" dirty="0">
                          <a:latin typeface="HG丸ｺﾞｼｯｸM-PRO" pitchFamily="50" charset="-128"/>
                          <a:ea typeface="HG丸ｺﾞｼｯｸM-PRO" pitchFamily="50" charset="-128"/>
                        </a:rPr>
                        <a:t>特徴</a:t>
                      </a:r>
                    </a:p>
                  </a:txBody>
                  <a:tcPr>
                    <a:solidFill>
                      <a:schemeClr val="accent1"/>
                    </a:solidFill>
                  </a:tcPr>
                </a:tc>
                <a:extLst>
                  <a:ext uri="{0D108BD9-81ED-4DB2-BD59-A6C34878D82A}">
                    <a16:rowId xmlns:a16="http://schemas.microsoft.com/office/drawing/2014/main" val="10000"/>
                  </a:ext>
                </a:extLst>
              </a:tr>
              <a:tr h="531059">
                <a:tc rowSpan="7">
                  <a:txBody>
                    <a:bodyPr/>
                    <a:lstStyle/>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r>
                        <a:rPr kumimoji="1" lang="ja-JP" altLang="en-US" sz="2000" b="1" dirty="0">
                          <a:latin typeface="HG丸ｺﾞｼｯｸM-PRO" pitchFamily="50" charset="-128"/>
                          <a:ea typeface="HG丸ｺﾞｼｯｸM-PRO" pitchFamily="50" charset="-128"/>
                        </a:rPr>
                        <a:t>錠剤</a:t>
                      </a:r>
                    </a:p>
                  </a:txBody>
                  <a:tcPr>
                    <a:solidFill>
                      <a:schemeClr val="accent5">
                        <a:lumMod val="20000"/>
                        <a:lumOff val="80000"/>
                      </a:schemeClr>
                    </a:solidFill>
                  </a:tcPr>
                </a:tc>
                <a:tc>
                  <a:txBody>
                    <a:bodyPr/>
                    <a:lstStyle/>
                    <a:p>
                      <a:r>
                        <a:rPr kumimoji="1" lang="ja-JP" altLang="en-US" b="1" dirty="0">
                          <a:latin typeface="HG丸ｺﾞｼｯｸM-PRO" pitchFamily="50" charset="-128"/>
                          <a:ea typeface="HG丸ｺﾞｼｯｸM-PRO" pitchFamily="50" charset="-128"/>
                        </a:rPr>
                        <a:t>裸錠</a:t>
                      </a:r>
                      <a:endParaRPr kumimoji="1" lang="en-US" altLang="ja-JP" b="1" dirty="0">
                        <a:latin typeface="HG丸ｺﾞｼｯｸM-PRO" pitchFamily="50" charset="-128"/>
                        <a:ea typeface="HG丸ｺﾞｼｯｸM-PRO" pitchFamily="50" charset="-128"/>
                      </a:endParaRP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いわゆる錠剤</a:t>
                      </a:r>
                    </a:p>
                  </a:txBody>
                  <a:tcPr>
                    <a:solidFill>
                      <a:schemeClr val="accent5">
                        <a:lumMod val="20000"/>
                        <a:lumOff val="80000"/>
                      </a:schemeClr>
                    </a:solidFill>
                  </a:tcPr>
                </a:tc>
                <a:extLst>
                  <a:ext uri="{0D108BD9-81ED-4DB2-BD59-A6C34878D82A}">
                    <a16:rowId xmlns:a16="http://schemas.microsoft.com/office/drawing/2014/main" val="10001"/>
                  </a:ext>
                </a:extLst>
              </a:tr>
              <a:tr h="531059">
                <a:tc vMerge="1">
                  <a:txBody>
                    <a:bodyPr/>
                    <a:lstStyle/>
                    <a:p>
                      <a:endParaRPr kumimoji="1" lang="ja-JP" altLang="en-US" dirty="0"/>
                    </a:p>
                  </a:txBody>
                  <a:tcPr/>
                </a:tc>
                <a:tc>
                  <a:txBody>
                    <a:bodyPr/>
                    <a:lstStyle/>
                    <a:p>
                      <a:r>
                        <a:rPr kumimoji="1" lang="ja-JP" altLang="en-US" b="1" dirty="0">
                          <a:latin typeface="HG丸ｺﾞｼｯｸM-PRO" pitchFamily="50" charset="-128"/>
                          <a:ea typeface="HG丸ｺﾞｼｯｸM-PRO" pitchFamily="50" charset="-128"/>
                        </a:rPr>
                        <a:t>糖衣錠</a:t>
                      </a: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苦みや匂いを抑えるため砂糖でくるんだ錠剤</a:t>
                      </a:r>
                    </a:p>
                  </a:txBody>
                  <a:tcPr>
                    <a:solidFill>
                      <a:schemeClr val="accent5">
                        <a:lumMod val="20000"/>
                        <a:lumOff val="80000"/>
                      </a:schemeClr>
                    </a:solidFill>
                  </a:tcPr>
                </a:tc>
                <a:extLst>
                  <a:ext uri="{0D108BD9-81ED-4DB2-BD59-A6C34878D82A}">
                    <a16:rowId xmlns:a16="http://schemas.microsoft.com/office/drawing/2014/main" val="10002"/>
                  </a:ext>
                </a:extLst>
              </a:tr>
              <a:tr h="531059">
                <a:tc vMerge="1">
                  <a:txBody>
                    <a:bodyPr/>
                    <a:lstStyle/>
                    <a:p>
                      <a:endParaRPr kumimoji="1" lang="ja-JP" altLang="en-US" dirty="0"/>
                    </a:p>
                  </a:txBody>
                  <a:tcPr/>
                </a:tc>
                <a:tc>
                  <a:txBody>
                    <a:bodyPr/>
                    <a:lstStyle/>
                    <a:p>
                      <a:r>
                        <a:rPr kumimoji="1" lang="ja-JP" altLang="en-US" b="1" dirty="0">
                          <a:latin typeface="HG丸ｺﾞｼｯｸM-PRO" pitchFamily="50" charset="-128"/>
                          <a:ea typeface="HG丸ｺﾞｼｯｸM-PRO" pitchFamily="50" charset="-128"/>
                        </a:rPr>
                        <a:t>フィルムコーティング錠</a:t>
                      </a:r>
                      <a:endParaRPr kumimoji="1" lang="en-US" altLang="ja-JP" b="1" dirty="0">
                        <a:latin typeface="HG丸ｺﾞｼｯｸM-PRO" pitchFamily="50" charset="-128"/>
                        <a:ea typeface="HG丸ｺﾞｼｯｸM-PRO" pitchFamily="50" charset="-128"/>
                      </a:endParaRP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特殊なフィルムでコーティングした錠剤</a:t>
                      </a:r>
                    </a:p>
                  </a:txBody>
                  <a:tcPr>
                    <a:solidFill>
                      <a:schemeClr val="accent5">
                        <a:lumMod val="20000"/>
                        <a:lumOff val="80000"/>
                      </a:schemeClr>
                    </a:solidFill>
                  </a:tcPr>
                </a:tc>
                <a:extLst>
                  <a:ext uri="{0D108BD9-81ED-4DB2-BD59-A6C34878D82A}">
                    <a16:rowId xmlns:a16="http://schemas.microsoft.com/office/drawing/2014/main" val="10003"/>
                  </a:ext>
                </a:extLst>
              </a:tr>
              <a:tr h="479746">
                <a:tc vMerge="1">
                  <a:txBody>
                    <a:bodyPr/>
                    <a:lstStyle/>
                    <a:p>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b="1" dirty="0">
                          <a:latin typeface="HG丸ｺﾞｼｯｸM-PRO" pitchFamily="50" charset="-128"/>
                          <a:ea typeface="HG丸ｺﾞｼｯｸM-PRO" pitchFamily="50" charset="-128"/>
                        </a:rPr>
                        <a:t>腸溶錠</a:t>
                      </a: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胃で溶けず腸で溶ける</a:t>
                      </a:r>
                    </a:p>
                  </a:txBody>
                  <a:tcPr>
                    <a:solidFill>
                      <a:schemeClr val="accent5">
                        <a:lumMod val="20000"/>
                        <a:lumOff val="80000"/>
                      </a:schemeClr>
                    </a:solidFill>
                  </a:tcPr>
                </a:tc>
                <a:extLst>
                  <a:ext uri="{0D108BD9-81ED-4DB2-BD59-A6C34878D82A}">
                    <a16:rowId xmlns:a16="http://schemas.microsoft.com/office/drawing/2014/main" val="10004"/>
                  </a:ext>
                </a:extLst>
              </a:tr>
              <a:tr h="531059">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チュアブル錠</a:t>
                      </a: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水なしでも飲める錠剤、噛むか溶かして服用</a:t>
                      </a:r>
                    </a:p>
                  </a:txBody>
                  <a:tcPr>
                    <a:solidFill>
                      <a:schemeClr val="accent5">
                        <a:lumMod val="20000"/>
                        <a:lumOff val="80000"/>
                      </a:schemeClr>
                    </a:solidFill>
                  </a:tcPr>
                </a:tc>
                <a:extLst>
                  <a:ext uri="{0D108BD9-81ED-4DB2-BD59-A6C34878D82A}">
                    <a16:rowId xmlns:a16="http://schemas.microsoft.com/office/drawing/2014/main" val="10005"/>
                  </a:ext>
                </a:extLst>
              </a:tr>
              <a:tr h="531059">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口腔内崩壊錠</a:t>
                      </a: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水なしでも飲める錠剤、口中で短時間で溶解</a:t>
                      </a:r>
                    </a:p>
                  </a:txBody>
                  <a:tcPr>
                    <a:solidFill>
                      <a:schemeClr val="accent5">
                        <a:lumMod val="20000"/>
                        <a:lumOff val="80000"/>
                      </a:schemeClr>
                    </a:solidFill>
                  </a:tcPr>
                </a:tc>
                <a:extLst>
                  <a:ext uri="{0D108BD9-81ED-4DB2-BD59-A6C34878D82A}">
                    <a16:rowId xmlns:a16="http://schemas.microsoft.com/office/drawing/2014/main" val="10006"/>
                  </a:ext>
                </a:extLst>
              </a:tr>
              <a:tr h="531059">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舌下錠</a:t>
                      </a:r>
                    </a:p>
                  </a:txBody>
                  <a:tcPr>
                    <a:solidFill>
                      <a:schemeClr val="accent5">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舌の下の粘膜で吸収させる薬</a:t>
                      </a:r>
                      <a:r>
                        <a:rPr kumimoji="1" lang="ja-JP" altLang="en-US" sz="1600" dirty="0">
                          <a:latin typeface="HG丸ｺﾞｼｯｸM-PRO" pitchFamily="50" charset="-128"/>
                          <a:ea typeface="HG丸ｺﾞｼｯｸM-PRO" pitchFamily="50" charset="-128"/>
                        </a:rPr>
                        <a:t>　</a:t>
                      </a:r>
                    </a:p>
                  </a:txBody>
                  <a:tcP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661775854"/>
              </p:ext>
            </p:extLst>
          </p:nvPr>
        </p:nvGraphicFramePr>
        <p:xfrm>
          <a:off x="4788024" y="980728"/>
          <a:ext cx="4032448" cy="53644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258628">
                <a:tc gridSpan="2">
                  <a:txBody>
                    <a:bodyPr/>
                    <a:lstStyle/>
                    <a:p>
                      <a:pPr algn="ctr"/>
                      <a:r>
                        <a:rPr kumimoji="1" lang="ja-JP" altLang="en-US" dirty="0"/>
                        <a:t>剤形</a:t>
                      </a:r>
                    </a:p>
                  </a:txBody>
                  <a:tcPr>
                    <a:solidFill>
                      <a:schemeClr val="accent1"/>
                    </a:solidFill>
                  </a:tcPr>
                </a:tc>
                <a:tc hMerge="1">
                  <a:txBody>
                    <a:bodyPr/>
                    <a:lstStyle/>
                    <a:p>
                      <a:endParaRPr kumimoji="1" lang="ja-JP" altLang="en-US" dirty="0"/>
                    </a:p>
                  </a:txBody>
                  <a:tcPr>
                    <a:solidFill>
                      <a:schemeClr val="accent1"/>
                    </a:solidFill>
                  </a:tcPr>
                </a:tc>
                <a:tc>
                  <a:txBody>
                    <a:bodyPr/>
                    <a:lstStyle/>
                    <a:p>
                      <a:r>
                        <a:rPr kumimoji="1" lang="ja-JP" altLang="en-US" dirty="0"/>
                        <a:t>　　　　特徴</a:t>
                      </a:r>
                    </a:p>
                  </a:txBody>
                  <a:tcPr>
                    <a:solidFill>
                      <a:schemeClr val="accent1"/>
                    </a:solidFill>
                  </a:tcPr>
                </a:tc>
                <a:extLst>
                  <a:ext uri="{0D108BD9-81ED-4DB2-BD59-A6C34878D82A}">
                    <a16:rowId xmlns:a16="http://schemas.microsoft.com/office/drawing/2014/main" val="10000"/>
                  </a:ext>
                </a:extLst>
              </a:tr>
              <a:tr h="556705">
                <a:tc rowSpan="3">
                  <a:txBody>
                    <a:bodyPr/>
                    <a:lstStyle/>
                    <a:p>
                      <a:endParaRPr kumimoji="1" lang="en-US" altLang="ja-JP" sz="2000" b="1" dirty="0">
                        <a:latin typeface="HG丸ｺﾞｼｯｸM-PRO" pitchFamily="50" charset="-128"/>
                        <a:ea typeface="HG丸ｺﾞｼｯｸM-PRO" pitchFamily="50" charset="-128"/>
                      </a:endParaRPr>
                    </a:p>
                    <a:p>
                      <a:endParaRPr kumimoji="1" lang="en-US" altLang="ja-JP" sz="2000" b="1" dirty="0">
                        <a:latin typeface="HG丸ｺﾞｼｯｸM-PRO" pitchFamily="50" charset="-128"/>
                        <a:ea typeface="HG丸ｺﾞｼｯｸM-PRO" pitchFamily="50" charset="-128"/>
                      </a:endParaRPr>
                    </a:p>
                    <a:p>
                      <a:r>
                        <a:rPr kumimoji="1" lang="ja-JP" altLang="en-US" sz="2000" b="1" dirty="0">
                          <a:latin typeface="HG丸ｺﾞｼｯｸM-PRO" pitchFamily="50" charset="-128"/>
                          <a:ea typeface="HG丸ｺﾞｼｯｸM-PRO" pitchFamily="50" charset="-128"/>
                        </a:rPr>
                        <a:t>粉薬</a:t>
                      </a:r>
                    </a:p>
                  </a:txBody>
                  <a:tcPr>
                    <a:solidFill>
                      <a:srgbClr val="92D050"/>
                    </a:solidFill>
                  </a:tcPr>
                </a:tc>
                <a:tc>
                  <a:txBody>
                    <a:bodyPr/>
                    <a:lstStyle/>
                    <a:p>
                      <a:r>
                        <a:rPr kumimoji="1" lang="ja-JP" altLang="en-US" b="1" dirty="0">
                          <a:latin typeface="HG丸ｺﾞｼｯｸM-PRO" pitchFamily="50" charset="-128"/>
                          <a:ea typeface="HG丸ｺﾞｼｯｸM-PRO" pitchFamily="50" charset="-128"/>
                        </a:rPr>
                        <a:t>散剤</a:t>
                      </a:r>
                    </a:p>
                  </a:txBody>
                  <a:tcPr>
                    <a:solidFill>
                      <a:srgbClr val="92D050"/>
                    </a:solidFill>
                  </a:tcPr>
                </a:tc>
                <a:tc>
                  <a:txBody>
                    <a:bodyPr/>
                    <a:lstStyle/>
                    <a:p>
                      <a:r>
                        <a:rPr kumimoji="1" lang="ja-JP" altLang="en-US" dirty="0">
                          <a:latin typeface="HG丸ｺﾞｼｯｸM-PRO" pitchFamily="50" charset="-128"/>
                          <a:ea typeface="HG丸ｺﾞｼｯｸM-PRO" pitchFamily="50" charset="-128"/>
                        </a:rPr>
                        <a:t>いわゆる粉薬、</a:t>
                      </a:r>
                      <a:endParaRPr kumimoji="1" lang="en-US" altLang="ja-JP" dirty="0">
                        <a:latin typeface="HG丸ｺﾞｼｯｸM-PRO" pitchFamily="50" charset="-128"/>
                        <a:ea typeface="HG丸ｺﾞｼｯｸM-PRO" pitchFamily="50" charset="-128"/>
                      </a:endParaRPr>
                    </a:p>
                    <a:p>
                      <a:r>
                        <a:rPr kumimoji="1" lang="ja-JP" altLang="en-US" dirty="0">
                          <a:latin typeface="HG丸ｺﾞｼｯｸM-PRO" pitchFamily="50" charset="-128"/>
                          <a:ea typeface="HG丸ｺﾞｼｯｸM-PRO" pitchFamily="50" charset="-128"/>
                        </a:rPr>
                        <a:t>粒度</a:t>
                      </a:r>
                      <a:r>
                        <a:rPr kumimoji="1" lang="en-US" altLang="ja-JP" dirty="0">
                          <a:latin typeface="HG丸ｺﾞｼｯｸM-PRO" pitchFamily="50" charset="-128"/>
                          <a:ea typeface="HG丸ｺﾞｼｯｸM-PRO" pitchFamily="50" charset="-128"/>
                        </a:rPr>
                        <a:t>0.35mm</a:t>
                      </a:r>
                      <a:r>
                        <a:rPr kumimoji="1" lang="ja-JP" altLang="en-US" dirty="0">
                          <a:latin typeface="HG丸ｺﾞｼｯｸM-PRO" pitchFamily="50" charset="-128"/>
                          <a:ea typeface="HG丸ｺﾞｼｯｸM-PRO" pitchFamily="50" charset="-128"/>
                        </a:rPr>
                        <a:t>以下</a:t>
                      </a:r>
                    </a:p>
                  </a:txBody>
                  <a:tcPr>
                    <a:solidFill>
                      <a:srgbClr val="92D050"/>
                    </a:solidFill>
                  </a:tcPr>
                </a:tc>
                <a:extLst>
                  <a:ext uri="{0D108BD9-81ED-4DB2-BD59-A6C34878D82A}">
                    <a16:rowId xmlns:a16="http://schemas.microsoft.com/office/drawing/2014/main" val="10001"/>
                  </a:ext>
                </a:extLst>
              </a:tr>
              <a:tr h="556705">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細粒剤</a:t>
                      </a:r>
                    </a:p>
                  </a:txBody>
                  <a:tcPr>
                    <a:solidFill>
                      <a:srgbClr val="92D050"/>
                    </a:solidFill>
                  </a:tcPr>
                </a:tc>
                <a:tc>
                  <a:txBody>
                    <a:bodyPr/>
                    <a:lstStyle/>
                    <a:p>
                      <a:r>
                        <a:rPr kumimoji="1" lang="ja-JP" altLang="en-US" dirty="0">
                          <a:latin typeface="HG丸ｺﾞｼｯｸM-PRO" pitchFamily="50" charset="-128"/>
                          <a:ea typeface="HG丸ｺﾞｼｯｸM-PRO" pitchFamily="50" charset="-128"/>
                        </a:rPr>
                        <a:t>粒子が中程度の粉</a:t>
                      </a:r>
                      <a:endParaRPr kumimoji="1" lang="en-US" altLang="ja-JP" dirty="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HG丸ｺﾞｼｯｸM-PRO" pitchFamily="50" charset="-128"/>
                          <a:ea typeface="HG丸ｺﾞｼｯｸM-PRO" pitchFamily="50" charset="-128"/>
                        </a:rPr>
                        <a:t>約</a:t>
                      </a:r>
                      <a:r>
                        <a:rPr kumimoji="1" lang="en-US" altLang="ja-JP" dirty="0">
                          <a:latin typeface="HG丸ｺﾞｼｯｸM-PRO" pitchFamily="50" charset="-128"/>
                          <a:ea typeface="HG丸ｺﾞｼｯｸM-PRO" pitchFamily="50" charset="-128"/>
                        </a:rPr>
                        <a:t>0.1</a:t>
                      </a:r>
                      <a:r>
                        <a:rPr kumimoji="1" lang="ja-JP" altLang="en-US" dirty="0">
                          <a:latin typeface="HG丸ｺﾞｼｯｸM-PRO" pitchFamily="50" charset="-128"/>
                          <a:ea typeface="HG丸ｺﾞｼｯｸM-PRO" pitchFamily="50" charset="-128"/>
                        </a:rPr>
                        <a:t>～</a:t>
                      </a:r>
                      <a:r>
                        <a:rPr kumimoji="1" lang="en-US" altLang="ja-JP" dirty="0">
                          <a:latin typeface="HG丸ｺﾞｼｯｸM-PRO" pitchFamily="50" charset="-128"/>
                          <a:ea typeface="HG丸ｺﾞｼｯｸM-PRO" pitchFamily="50" charset="-128"/>
                        </a:rPr>
                        <a:t>0.5mm</a:t>
                      </a:r>
                      <a:endParaRPr kumimoji="1" lang="ja-JP" altLang="en-US" dirty="0">
                        <a:latin typeface="HG丸ｺﾞｼｯｸM-PRO" pitchFamily="50" charset="-128"/>
                        <a:ea typeface="HG丸ｺﾞｼｯｸM-PRO" pitchFamily="50" charset="-128"/>
                      </a:endParaRPr>
                    </a:p>
                  </a:txBody>
                  <a:tcPr>
                    <a:solidFill>
                      <a:srgbClr val="92D050"/>
                    </a:solidFill>
                  </a:tcPr>
                </a:tc>
                <a:extLst>
                  <a:ext uri="{0D108BD9-81ED-4DB2-BD59-A6C34878D82A}">
                    <a16:rowId xmlns:a16="http://schemas.microsoft.com/office/drawing/2014/main" val="10002"/>
                  </a:ext>
                </a:extLst>
              </a:tr>
              <a:tr h="556705">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顆粒剤</a:t>
                      </a:r>
                    </a:p>
                  </a:txBody>
                  <a:tcPr>
                    <a:solidFill>
                      <a:srgbClr val="92D050"/>
                    </a:solidFill>
                  </a:tcPr>
                </a:tc>
                <a:tc>
                  <a:txBody>
                    <a:bodyPr/>
                    <a:lstStyle/>
                    <a:p>
                      <a:r>
                        <a:rPr kumimoji="1" lang="ja-JP" altLang="en-US" dirty="0">
                          <a:latin typeface="HG丸ｺﾞｼｯｸM-PRO" pitchFamily="50" charset="-128"/>
                          <a:ea typeface="HG丸ｺﾞｼｯｸM-PRO" pitchFamily="50" charset="-128"/>
                        </a:rPr>
                        <a:t>粒子が大きい粉</a:t>
                      </a:r>
                      <a:endParaRPr kumimoji="1" lang="en-US" altLang="ja-JP" dirty="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HG丸ｺﾞｼｯｸM-PRO" pitchFamily="50" charset="-128"/>
                          <a:ea typeface="HG丸ｺﾞｼｯｸM-PRO" pitchFamily="50" charset="-128"/>
                        </a:rPr>
                        <a:t>約</a:t>
                      </a:r>
                      <a:r>
                        <a:rPr kumimoji="1" lang="en-US" altLang="ja-JP" dirty="0">
                          <a:latin typeface="HG丸ｺﾞｼｯｸM-PRO" pitchFamily="50" charset="-128"/>
                          <a:ea typeface="HG丸ｺﾞｼｯｸM-PRO" pitchFamily="50" charset="-128"/>
                        </a:rPr>
                        <a:t>0.</a:t>
                      </a:r>
                      <a:r>
                        <a:rPr kumimoji="1" lang="ja-JP" altLang="en-US" dirty="0">
                          <a:latin typeface="HG丸ｺﾞｼｯｸM-PRO" pitchFamily="50" charset="-128"/>
                          <a:ea typeface="HG丸ｺﾞｼｯｸM-PRO" pitchFamily="50" charset="-128"/>
                        </a:rPr>
                        <a:t>３～</a:t>
                      </a:r>
                      <a:r>
                        <a:rPr kumimoji="1" lang="en-US" altLang="ja-JP" dirty="0">
                          <a:latin typeface="HG丸ｺﾞｼｯｸM-PRO" pitchFamily="50" charset="-128"/>
                          <a:ea typeface="HG丸ｺﾞｼｯｸM-PRO" pitchFamily="50" charset="-128"/>
                        </a:rPr>
                        <a:t>1.4mm</a:t>
                      </a:r>
                      <a:endParaRPr kumimoji="1" lang="ja-JP" altLang="en-US" dirty="0">
                        <a:latin typeface="HG丸ｺﾞｼｯｸM-PRO" pitchFamily="50" charset="-128"/>
                        <a:ea typeface="HG丸ｺﾞｼｯｸM-PRO" pitchFamily="50" charset="-128"/>
                      </a:endParaRPr>
                    </a:p>
                  </a:txBody>
                  <a:tcPr>
                    <a:solidFill>
                      <a:srgbClr val="92D050"/>
                    </a:solidFill>
                  </a:tcPr>
                </a:tc>
                <a:extLst>
                  <a:ext uri="{0D108BD9-81ED-4DB2-BD59-A6C34878D82A}">
                    <a16:rowId xmlns:a16="http://schemas.microsoft.com/office/drawing/2014/main" val="10003"/>
                  </a:ext>
                </a:extLst>
              </a:tr>
              <a:tr h="556705">
                <a:tc rowSpan="2">
                  <a:txBody>
                    <a:bodyPr/>
                    <a:lstStyle/>
                    <a:p>
                      <a:r>
                        <a:rPr kumimoji="1" lang="ja-JP" altLang="en-US" sz="1800" b="1" dirty="0">
                          <a:latin typeface="HG丸ｺﾞｼｯｸM-PRO" pitchFamily="50" charset="-128"/>
                          <a:ea typeface="HG丸ｺﾞｼｯｸM-PRO" pitchFamily="50" charset="-128"/>
                        </a:rPr>
                        <a:t>カプセル薬</a:t>
                      </a:r>
                    </a:p>
                  </a:txBody>
                  <a:tcPr>
                    <a:solidFill>
                      <a:srgbClr val="FFCCFF"/>
                    </a:solidFill>
                  </a:tcPr>
                </a:tc>
                <a:tc>
                  <a:txBody>
                    <a:bodyPr/>
                    <a:lstStyle/>
                    <a:p>
                      <a:r>
                        <a:rPr kumimoji="1" lang="ja-JP" altLang="en-US" b="1" dirty="0">
                          <a:latin typeface="HG丸ｺﾞｼｯｸM-PRO" pitchFamily="50" charset="-128"/>
                          <a:ea typeface="HG丸ｺﾞｼｯｸM-PRO" pitchFamily="50" charset="-128"/>
                        </a:rPr>
                        <a:t>硬カプセル</a:t>
                      </a:r>
                    </a:p>
                  </a:txBody>
                  <a:tcPr>
                    <a:solidFill>
                      <a:srgbClr val="FFCCFF"/>
                    </a:solidFill>
                  </a:tcPr>
                </a:tc>
                <a:tc rowSpan="2">
                  <a:txBody>
                    <a:bodyPr/>
                    <a:lstStyle/>
                    <a:p>
                      <a:r>
                        <a:rPr kumimoji="1" lang="ja-JP" altLang="en-US" dirty="0">
                          <a:latin typeface="HG丸ｺﾞｼｯｸM-PRO" pitchFamily="50" charset="-128"/>
                          <a:ea typeface="HG丸ｺﾞｼｯｸM-PRO" pitchFamily="50" charset="-128"/>
                        </a:rPr>
                        <a:t>薬の苦みや臭いを閉じ込める。硬カプセルは主に粉末や顆粒を、軟カプセルは主に液体を詰める。</a:t>
                      </a:r>
                    </a:p>
                  </a:txBody>
                  <a:tcPr>
                    <a:solidFill>
                      <a:srgbClr val="FFCCFF"/>
                    </a:solidFill>
                  </a:tcPr>
                </a:tc>
                <a:extLst>
                  <a:ext uri="{0D108BD9-81ED-4DB2-BD59-A6C34878D82A}">
                    <a16:rowId xmlns:a16="http://schemas.microsoft.com/office/drawing/2014/main" val="10004"/>
                  </a:ext>
                </a:extLst>
              </a:tr>
              <a:tr h="556705">
                <a:tc vMerge="1">
                  <a:txBody>
                    <a:bodyPr/>
                    <a:lstStyle/>
                    <a:p>
                      <a:endParaRPr kumimoji="1" lang="ja-JP" altLang="en-US"/>
                    </a:p>
                  </a:txBody>
                  <a:tcPr/>
                </a:tc>
                <a:tc>
                  <a:txBody>
                    <a:bodyPr/>
                    <a:lstStyle/>
                    <a:p>
                      <a:r>
                        <a:rPr kumimoji="1" lang="ja-JP" altLang="en-US" b="1" dirty="0">
                          <a:latin typeface="HG丸ｺﾞｼｯｸM-PRO" pitchFamily="50" charset="-128"/>
                          <a:ea typeface="HG丸ｺﾞｼｯｸM-PRO" pitchFamily="50" charset="-128"/>
                        </a:rPr>
                        <a:t>軟カプセル</a:t>
                      </a:r>
                    </a:p>
                  </a:txBody>
                  <a:tcPr>
                    <a:solidFill>
                      <a:srgbClr val="FFCCFF"/>
                    </a:solidFill>
                  </a:tcPr>
                </a:tc>
                <a:tc vMerge="1">
                  <a:txBody>
                    <a:bodyPr/>
                    <a:lstStyle/>
                    <a:p>
                      <a:endParaRPr kumimoji="1" lang="ja-JP" altLang="en-US" dirty="0"/>
                    </a:p>
                  </a:txBody>
                  <a:tcPr>
                    <a:solidFill>
                      <a:srgbClr val="FFCCFF"/>
                    </a:solidFill>
                  </a:tcPr>
                </a:tc>
                <a:extLst>
                  <a:ext uri="{0D108BD9-81ED-4DB2-BD59-A6C34878D82A}">
                    <a16:rowId xmlns:a16="http://schemas.microsoft.com/office/drawing/2014/main" val="10005"/>
                  </a:ext>
                </a:extLst>
              </a:tr>
              <a:tr h="355416">
                <a:tc rowSpan="2">
                  <a:txBody>
                    <a:bodyPr/>
                    <a:lstStyle/>
                    <a:p>
                      <a:r>
                        <a:rPr kumimoji="1" lang="ja-JP" altLang="en-US" sz="2000" b="1" dirty="0">
                          <a:latin typeface="HG丸ｺﾞｼｯｸM-PRO" pitchFamily="50" charset="-128"/>
                          <a:ea typeface="HG丸ｺﾞｼｯｸM-PRO" pitchFamily="50" charset="-128"/>
                        </a:rPr>
                        <a:t>シロップ薬</a:t>
                      </a:r>
                    </a:p>
                  </a:txBody>
                  <a:tcPr>
                    <a:solidFill>
                      <a:schemeClr val="accent6">
                        <a:lumMod val="20000"/>
                        <a:lumOff val="80000"/>
                      </a:schemeClr>
                    </a:solidFill>
                  </a:tcPr>
                </a:tc>
                <a:tc>
                  <a:txBody>
                    <a:bodyPr/>
                    <a:lstStyle/>
                    <a:p>
                      <a:r>
                        <a:rPr kumimoji="1" lang="ja-JP" altLang="en-US" b="1" dirty="0">
                          <a:latin typeface="HG丸ｺﾞｼｯｸM-PRO" pitchFamily="50" charset="-128"/>
                          <a:ea typeface="HG丸ｺﾞｼｯｸM-PRO" pitchFamily="50" charset="-128"/>
                        </a:rPr>
                        <a:t>液剤</a:t>
                      </a:r>
                    </a:p>
                  </a:txBody>
                  <a:tcPr>
                    <a:solidFill>
                      <a:schemeClr val="accent6">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液状の内服薬</a:t>
                      </a:r>
                    </a:p>
                  </a:txBody>
                  <a:tcPr>
                    <a:solidFill>
                      <a:schemeClr val="accent6">
                        <a:lumMod val="20000"/>
                        <a:lumOff val="80000"/>
                      </a:schemeClr>
                    </a:solidFill>
                  </a:tcPr>
                </a:tc>
                <a:extLst>
                  <a:ext uri="{0D108BD9-81ED-4DB2-BD59-A6C34878D82A}">
                    <a16:rowId xmlns:a16="http://schemas.microsoft.com/office/drawing/2014/main" val="10006"/>
                  </a:ext>
                </a:extLst>
              </a:tr>
              <a:tr h="556705">
                <a:tc vMerge="1">
                  <a:txBody>
                    <a:bodyPr/>
                    <a:lstStyle/>
                    <a:p>
                      <a:endParaRPr kumimoji="1" lang="ja-JP" altLang="en-US" dirty="0"/>
                    </a:p>
                  </a:txBody>
                  <a:tcPr/>
                </a:tc>
                <a:tc>
                  <a:txBody>
                    <a:bodyPr/>
                    <a:lstStyle/>
                    <a:p>
                      <a:r>
                        <a:rPr kumimoji="1" lang="ja-JP" altLang="en-US" b="1" dirty="0">
                          <a:latin typeface="HG丸ｺﾞｼｯｸM-PRO" pitchFamily="50" charset="-128"/>
                          <a:ea typeface="HG丸ｺﾞｼｯｸM-PRO" pitchFamily="50" charset="-128"/>
                        </a:rPr>
                        <a:t>ドライシロップ剤</a:t>
                      </a:r>
                    </a:p>
                  </a:txBody>
                  <a:tcPr>
                    <a:solidFill>
                      <a:schemeClr val="accent6">
                        <a:lumMod val="20000"/>
                        <a:lumOff val="80000"/>
                      </a:schemeClr>
                    </a:solidFill>
                  </a:tcPr>
                </a:tc>
                <a:tc>
                  <a:txBody>
                    <a:bodyPr/>
                    <a:lstStyle/>
                    <a:p>
                      <a:r>
                        <a:rPr kumimoji="1" lang="ja-JP" altLang="en-US" dirty="0">
                          <a:latin typeface="HG丸ｺﾞｼｯｸM-PRO" pitchFamily="50" charset="-128"/>
                          <a:ea typeface="HG丸ｺﾞｼｯｸM-PRO" pitchFamily="50" charset="-128"/>
                        </a:rPr>
                        <a:t>必要時に水を加え、懸濁液剤にし、イチゴ味など飲みやすい工夫がされた剤形</a:t>
                      </a:r>
                    </a:p>
                  </a:txBody>
                  <a:tcP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cxnSp>
        <p:nvCxnSpPr>
          <p:cNvPr id="8" name="直線コネクタ 7"/>
          <p:cNvCxnSpPr/>
          <p:nvPr/>
        </p:nvCxnSpPr>
        <p:spPr>
          <a:xfrm>
            <a:off x="251519" y="6381328"/>
            <a:ext cx="8640000" cy="0"/>
          </a:xfrm>
          <a:prstGeom prst="line">
            <a:avLst/>
          </a:prstGeom>
          <a:ln w="57150">
            <a:solidFill>
              <a:srgbClr val="00B05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1038" descr="hosp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366" y="5564908"/>
            <a:ext cx="627797" cy="64519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96154" y="6444044"/>
            <a:ext cx="855169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薬としての役割が効果的に発揮できるよう</a:t>
            </a:r>
            <a:r>
              <a:rPr lang="ja-JP" altLang="en-US"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さまざまな形</a:t>
            </a:r>
            <a:r>
              <a:rPr lang="ja-JP" altLang="en-US" b="1" dirty="0">
                <a:solidFill>
                  <a:prstClr val="black"/>
                </a:solidFill>
                <a:latin typeface="HG丸ｺﾞｼｯｸM-PRO" pitchFamily="50" charset="-128"/>
                <a:ea typeface="HG丸ｺﾞｼｯｸM-PRO" pitchFamily="50" charset="-128"/>
              </a:rPr>
              <a:t>があり工夫されています</a:t>
            </a:r>
            <a:endParaRPr lang="en-US" altLang="ja-JP" b="1"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23002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1800" y="1124744"/>
            <a:ext cx="426136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179512" y="980728"/>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99592" y="188640"/>
            <a:ext cx="735211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体内に入ってから出るまで</a:t>
            </a:r>
          </a:p>
        </p:txBody>
      </p:sp>
      <p:sp>
        <p:nvSpPr>
          <p:cNvPr id="7" name="正方形/長方形 6"/>
          <p:cNvSpPr/>
          <p:nvPr/>
        </p:nvSpPr>
        <p:spPr>
          <a:xfrm>
            <a:off x="560512" y="2031231"/>
            <a:ext cx="1528147" cy="60568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3600" dirty="0">
                <a:solidFill>
                  <a:prstClr val="white"/>
                </a:solidFill>
                <a:latin typeface="HG丸ｺﾞｼｯｸM-PRO" pitchFamily="50" charset="-128"/>
                <a:ea typeface="HG丸ｺﾞｼｯｸM-PRO" pitchFamily="50" charset="-128"/>
              </a:rPr>
              <a:t>吸収</a:t>
            </a:r>
          </a:p>
        </p:txBody>
      </p:sp>
      <p:sp>
        <p:nvSpPr>
          <p:cNvPr id="8" name="右矢印 7"/>
          <p:cNvSpPr/>
          <p:nvPr/>
        </p:nvSpPr>
        <p:spPr>
          <a:xfrm>
            <a:off x="2088659" y="2132856"/>
            <a:ext cx="423664" cy="4320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2555776" y="2031231"/>
            <a:ext cx="2160240" cy="461665"/>
          </a:xfrm>
          <a:prstGeom prst="rect">
            <a:avLst/>
          </a:prstGeom>
          <a:solidFill>
            <a:srgbClr val="FFFFCC"/>
          </a:solidFill>
        </p:spPr>
        <p:txBody>
          <a:bodyPr wrap="square" rtlCol="0">
            <a:spAutoFit/>
            <a:scene3d>
              <a:camera prst="orthographicFront"/>
              <a:lightRig rig="threePt" dir="t"/>
            </a:scene3d>
            <a:sp3d extrusionH="57150">
              <a:bevelT w="38100" h="38100"/>
            </a:sp3d>
          </a:bodyPr>
          <a:lstStyle/>
          <a:p>
            <a:r>
              <a:rPr lang="ja-JP" altLang="en-US" sz="2400" dirty="0">
                <a:solidFill>
                  <a:prstClr val="black"/>
                </a:solidFill>
                <a:latin typeface="HG丸ｺﾞｼｯｸM-PRO" pitchFamily="50" charset="-128"/>
                <a:ea typeface="HG丸ｺﾞｼｯｸM-PRO" pitchFamily="50" charset="-128"/>
              </a:rPr>
              <a:t>口⇒胃⇒小腸</a:t>
            </a:r>
            <a:endParaRPr lang="en-US" altLang="ja-JP" sz="2400" dirty="0">
              <a:solidFill>
                <a:prstClr val="black"/>
              </a:solidFill>
              <a:latin typeface="HG丸ｺﾞｼｯｸM-PRO" pitchFamily="50" charset="-128"/>
              <a:ea typeface="HG丸ｺﾞｼｯｸM-PRO" pitchFamily="50" charset="-128"/>
            </a:endParaRPr>
          </a:p>
        </p:txBody>
      </p:sp>
      <p:sp>
        <p:nvSpPr>
          <p:cNvPr id="14" name="右矢印 13"/>
          <p:cNvSpPr/>
          <p:nvPr/>
        </p:nvSpPr>
        <p:spPr>
          <a:xfrm>
            <a:off x="2088659" y="3284984"/>
            <a:ext cx="423664" cy="43204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2490242" y="2723436"/>
            <a:ext cx="2362488" cy="1569660"/>
          </a:xfrm>
          <a:prstGeom prst="rect">
            <a:avLst/>
          </a:prstGeom>
          <a:solidFill>
            <a:srgbClr val="FFFFCC"/>
          </a:solidFill>
        </p:spPr>
        <p:txBody>
          <a:bodyPr wrap="square" rtlCol="0">
            <a:spAutoFit/>
            <a:scene3d>
              <a:camera prst="orthographicFront"/>
              <a:lightRig rig="threePt" dir="t"/>
            </a:scene3d>
            <a:sp3d extrusionH="57150">
              <a:bevelT w="38100" h="38100"/>
            </a:sp3d>
          </a:bodyPr>
          <a:lstStyle/>
          <a:p>
            <a:r>
              <a:rPr lang="ja-JP" altLang="en-US" sz="24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肝臓</a:t>
            </a:r>
            <a:r>
              <a:rPr lang="ja-JP" altLang="en-US" sz="2400" dirty="0">
                <a:solidFill>
                  <a:prstClr val="black"/>
                </a:solidFill>
                <a:latin typeface="HG丸ｺﾞｼｯｸM-PRO" pitchFamily="50" charset="-128"/>
                <a:ea typeface="HG丸ｺﾞｼｯｸM-PRO" pitchFamily="50" charset="-128"/>
              </a:rPr>
              <a:t>で分解され血液と共に全身をめぐり必要なところで</a:t>
            </a:r>
            <a:r>
              <a:rPr lang="ja-JP" altLang="en-US" sz="2400" b="1" dirty="0">
                <a:solidFill>
                  <a:srgbClr val="4F81BD"/>
                </a:solidFill>
                <a:latin typeface="HG丸ｺﾞｼｯｸM-PRO" pitchFamily="50" charset="-128"/>
                <a:ea typeface="HG丸ｺﾞｼｯｸM-PRO" pitchFamily="50" charset="-128"/>
              </a:rPr>
              <a:t>作用</a:t>
            </a:r>
            <a:endParaRPr lang="en-US" altLang="ja-JP" sz="2400" b="1" dirty="0">
              <a:solidFill>
                <a:srgbClr val="4F81BD"/>
              </a:solidFill>
              <a:latin typeface="HG丸ｺﾞｼｯｸM-PRO" pitchFamily="50" charset="-128"/>
              <a:ea typeface="HG丸ｺﾞｼｯｸM-PRO" pitchFamily="50" charset="-128"/>
            </a:endParaRPr>
          </a:p>
        </p:txBody>
      </p:sp>
      <p:sp>
        <p:nvSpPr>
          <p:cNvPr id="17" name="右矢印 16"/>
          <p:cNvSpPr/>
          <p:nvPr/>
        </p:nvSpPr>
        <p:spPr>
          <a:xfrm>
            <a:off x="2113201" y="4512726"/>
            <a:ext cx="423664" cy="43204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2536865" y="4551510"/>
            <a:ext cx="1893767" cy="461665"/>
          </a:xfrm>
          <a:prstGeom prst="rect">
            <a:avLst/>
          </a:prstGeom>
          <a:solidFill>
            <a:srgbClr val="FFFFCC"/>
          </a:solidFill>
        </p:spPr>
        <p:txBody>
          <a:bodyPr wrap="square" rtlCol="0">
            <a:spAutoFit/>
            <a:scene3d>
              <a:camera prst="orthographicFront"/>
              <a:lightRig rig="threePt" dir="t"/>
            </a:scene3d>
            <a:sp3d extrusionH="57150">
              <a:bevelT w="38100" h="38100"/>
            </a:sp3d>
          </a:bodyPr>
          <a:lstStyle/>
          <a:p>
            <a:r>
              <a:rPr lang="ja-JP" altLang="en-US" sz="24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肝臓</a:t>
            </a:r>
            <a:r>
              <a:rPr lang="ja-JP" altLang="en-US" sz="2400" dirty="0">
                <a:solidFill>
                  <a:prstClr val="black"/>
                </a:solidFill>
                <a:latin typeface="HG丸ｺﾞｼｯｸM-PRO" pitchFamily="50" charset="-128"/>
                <a:ea typeface="HG丸ｺﾞｼｯｸM-PRO" pitchFamily="50" charset="-128"/>
              </a:rPr>
              <a:t>で代謝</a:t>
            </a:r>
          </a:p>
        </p:txBody>
      </p:sp>
      <p:sp>
        <p:nvSpPr>
          <p:cNvPr id="13" name="角丸四角形 12"/>
          <p:cNvSpPr/>
          <p:nvPr/>
        </p:nvSpPr>
        <p:spPr>
          <a:xfrm>
            <a:off x="244566" y="1267420"/>
            <a:ext cx="1909147" cy="479955"/>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sz="2000" b="1" dirty="0">
                <a:solidFill>
                  <a:prstClr val="black"/>
                </a:solidFill>
                <a:latin typeface="HG丸ｺﾞｼｯｸM-PRO" pitchFamily="50" charset="-128"/>
                <a:ea typeface="HG丸ｺﾞｼｯｸM-PRO" pitchFamily="50" charset="-128"/>
              </a:rPr>
              <a:t>飲み薬の場合</a:t>
            </a:r>
          </a:p>
        </p:txBody>
      </p:sp>
      <p:sp>
        <p:nvSpPr>
          <p:cNvPr id="20" name="右矢印 19"/>
          <p:cNvSpPr/>
          <p:nvPr/>
        </p:nvSpPr>
        <p:spPr>
          <a:xfrm>
            <a:off x="2122722" y="5757356"/>
            <a:ext cx="423664" cy="43204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2536865" y="5373216"/>
            <a:ext cx="2088232" cy="1200329"/>
          </a:xfrm>
          <a:prstGeom prst="rect">
            <a:avLst/>
          </a:prstGeom>
          <a:solidFill>
            <a:srgbClr val="FFFFCC"/>
          </a:solidFill>
        </p:spPr>
        <p:txBody>
          <a:bodyPr wrap="square" rtlCol="0">
            <a:spAutoFit/>
            <a:scene3d>
              <a:camera prst="orthographicFront"/>
              <a:lightRig rig="threePt" dir="t"/>
            </a:scene3d>
            <a:sp3d extrusionH="57150">
              <a:bevelT w="38100" h="38100"/>
            </a:sp3d>
          </a:bodyPr>
          <a:lstStyle/>
          <a:p>
            <a:r>
              <a:rPr lang="ja-JP" altLang="en-US" sz="24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腎臓</a:t>
            </a:r>
            <a:r>
              <a:rPr lang="ja-JP" altLang="en-US" sz="2400" dirty="0">
                <a:solidFill>
                  <a:prstClr val="black"/>
                </a:solidFill>
                <a:latin typeface="HG丸ｺﾞｼｯｸM-PRO" pitchFamily="50" charset="-128"/>
                <a:ea typeface="HG丸ｺﾞｼｯｸM-PRO" pitchFamily="50" charset="-128"/>
              </a:rPr>
              <a:t>から尿として体外に</a:t>
            </a:r>
            <a:endParaRPr lang="en-US" altLang="ja-JP" sz="2400" dirty="0">
              <a:solidFill>
                <a:prstClr val="black"/>
              </a:solidFill>
              <a:latin typeface="HG丸ｺﾞｼｯｸM-PRO" pitchFamily="50" charset="-128"/>
              <a:ea typeface="HG丸ｺﾞｼｯｸM-PRO" pitchFamily="50" charset="-128"/>
            </a:endParaRPr>
          </a:p>
          <a:p>
            <a:r>
              <a:rPr lang="ja-JP" altLang="en-US" sz="2400" dirty="0">
                <a:solidFill>
                  <a:prstClr val="black"/>
                </a:solidFill>
                <a:latin typeface="HG丸ｺﾞｼｯｸM-PRO" pitchFamily="50" charset="-128"/>
                <a:ea typeface="HG丸ｺﾞｼｯｸM-PRO" pitchFamily="50" charset="-128"/>
              </a:rPr>
              <a:t>排出</a:t>
            </a:r>
          </a:p>
        </p:txBody>
      </p:sp>
      <p:sp>
        <p:nvSpPr>
          <p:cNvPr id="22" name="正方形/長方形 21"/>
          <p:cNvSpPr/>
          <p:nvPr/>
        </p:nvSpPr>
        <p:spPr>
          <a:xfrm>
            <a:off x="560510" y="3198167"/>
            <a:ext cx="1528147" cy="60568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3600" dirty="0">
                <a:solidFill>
                  <a:prstClr val="white"/>
                </a:solidFill>
                <a:latin typeface="HG丸ｺﾞｼｯｸM-PRO" pitchFamily="50" charset="-128"/>
                <a:ea typeface="HG丸ｺﾞｼｯｸM-PRO" pitchFamily="50" charset="-128"/>
              </a:rPr>
              <a:t>分布</a:t>
            </a:r>
          </a:p>
        </p:txBody>
      </p:sp>
      <p:sp>
        <p:nvSpPr>
          <p:cNvPr id="23" name="正方形/長方形 22"/>
          <p:cNvSpPr/>
          <p:nvPr/>
        </p:nvSpPr>
        <p:spPr>
          <a:xfrm>
            <a:off x="560511" y="4510291"/>
            <a:ext cx="1528147" cy="6056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3600" dirty="0">
                <a:solidFill>
                  <a:prstClr val="white"/>
                </a:solidFill>
                <a:latin typeface="HG丸ｺﾞｼｯｸM-PRO" pitchFamily="50" charset="-128"/>
                <a:ea typeface="HG丸ｺﾞｼｯｸM-PRO" pitchFamily="50" charset="-128"/>
              </a:rPr>
              <a:t>代謝</a:t>
            </a:r>
          </a:p>
        </p:txBody>
      </p:sp>
      <p:sp>
        <p:nvSpPr>
          <p:cNvPr id="24" name="正方形/長方形 23"/>
          <p:cNvSpPr/>
          <p:nvPr/>
        </p:nvSpPr>
        <p:spPr>
          <a:xfrm>
            <a:off x="594575" y="5670539"/>
            <a:ext cx="1528147" cy="60568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3600" dirty="0">
                <a:solidFill>
                  <a:prstClr val="white"/>
                </a:solidFill>
                <a:latin typeface="HG丸ｺﾞｼｯｸM-PRO" pitchFamily="50" charset="-128"/>
                <a:ea typeface="HG丸ｺﾞｼｯｸM-PRO" pitchFamily="50" charset="-128"/>
              </a:rPr>
              <a:t>排泄</a:t>
            </a:r>
          </a:p>
        </p:txBody>
      </p:sp>
      <p:sp>
        <p:nvSpPr>
          <p:cNvPr id="3" name="テキスト ボックス 2"/>
          <p:cNvSpPr txBox="1"/>
          <p:nvPr/>
        </p:nvSpPr>
        <p:spPr>
          <a:xfrm>
            <a:off x="5724128" y="6457888"/>
            <a:ext cx="3240360" cy="276999"/>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財団法人　日本学校保健会ＨＰより引用</a:t>
            </a:r>
          </a:p>
        </p:txBody>
      </p:sp>
    </p:spTree>
    <p:extLst>
      <p:ext uri="{BB962C8B-B14F-4D97-AF65-F5344CB8AC3E}">
        <p14:creationId xmlns:p14="http://schemas.microsoft.com/office/powerpoint/2010/main" val="15126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124744"/>
            <a:ext cx="878497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331640" y="188640"/>
            <a:ext cx="6466944"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ja-JP" altLang="en-US" sz="4000" dirty="0">
                <a:solidFill>
                  <a:prstClr val="black"/>
                </a:solidFill>
                <a:latin typeface="HG丸ｺﾞｼｯｸM-PRO" pitchFamily="50" charset="-128"/>
                <a:ea typeface="HG丸ｺﾞｼｯｸM-PRO" pitchFamily="50" charset="-128"/>
              </a:rPr>
              <a:t>薬の効き目と血中濃度</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1983988"/>
            <a:ext cx="8784976" cy="415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84628" y="1249596"/>
            <a:ext cx="8574744" cy="523220"/>
          </a:xfrm>
          <a:prstGeom prst="rect">
            <a:avLst/>
          </a:prstGeom>
          <a:solidFill>
            <a:srgbClr val="92D050"/>
          </a:solidFill>
          <a:ln w="57150">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sz="2800" dirty="0">
                <a:solidFill>
                  <a:sysClr val="windowText" lastClr="000000"/>
                </a:solidFill>
                <a:latin typeface="HG丸ｺﾞｼｯｸM-PRO" pitchFamily="50" charset="-128"/>
                <a:ea typeface="HG丸ｺﾞｼｯｸM-PRO" pitchFamily="50" charset="-128"/>
              </a:rPr>
              <a:t>★ </a:t>
            </a:r>
            <a:r>
              <a:rPr lang="ja-JP" altLang="en-US" sz="2800" b="1" dirty="0">
                <a:solidFill>
                  <a:sysClr val="windowText" lastClr="000000"/>
                </a:solidFill>
                <a:latin typeface="HG丸ｺﾞｼｯｸM-PRO" pitchFamily="50" charset="-128"/>
                <a:ea typeface="HG丸ｺﾞｼｯｸM-PRO" pitchFamily="50" charset="-128"/>
              </a:rPr>
              <a:t>薬の効き目は「体の中の薬の量」で決まります</a:t>
            </a:r>
            <a:r>
              <a:rPr lang="ja-JP" altLang="en-US" sz="2800" dirty="0">
                <a:solidFill>
                  <a:sysClr val="windowText" lastClr="000000"/>
                </a:solidFill>
                <a:latin typeface="HG丸ｺﾞｼｯｸM-PRO" pitchFamily="50" charset="-128"/>
                <a:ea typeface="HG丸ｺﾞｼｯｸM-PRO" pitchFamily="50" charset="-128"/>
              </a:rPr>
              <a:t>。</a:t>
            </a:r>
          </a:p>
        </p:txBody>
      </p:sp>
      <p:sp>
        <p:nvSpPr>
          <p:cNvPr id="2" name="テキスト ボックス 1"/>
          <p:cNvSpPr txBox="1"/>
          <p:nvPr/>
        </p:nvSpPr>
        <p:spPr>
          <a:xfrm>
            <a:off x="4283968" y="2001034"/>
            <a:ext cx="4464496" cy="707886"/>
          </a:xfrm>
          <a:prstGeom prst="rect">
            <a:avLst/>
          </a:prstGeom>
          <a:noFill/>
        </p:spPr>
        <p:txBody>
          <a:bodyPr wrap="square" rtlCol="0">
            <a:spAutoFit/>
            <a:scene3d>
              <a:camera prst="orthographicFront"/>
              <a:lightRig rig="threePt" dir="t"/>
            </a:scene3d>
            <a:sp3d extrusionH="57150">
              <a:bevelT w="38100" h="38100"/>
            </a:sp3d>
          </a:bodyPr>
          <a:lstStyle/>
          <a:p>
            <a:r>
              <a:rPr kumimoji="1" lang="ja-JP" altLang="en-US" sz="2000" b="1" dirty="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血中濃度</a:t>
            </a:r>
            <a:r>
              <a:rPr kumimoji="1" lang="ja-JP" altLang="en-US" sz="2000" dirty="0">
                <a:latin typeface="HG丸ｺﾞｼｯｸM-PRO" pitchFamily="50" charset="-128"/>
                <a:ea typeface="HG丸ｺﾞｼｯｸM-PRO" pitchFamily="50" charset="-128"/>
              </a:rPr>
              <a:t>＝血液の中に溶けている</a:t>
            </a:r>
            <a:endParaRPr kumimoji="1" lang="en-US" altLang="ja-JP" sz="2000" dirty="0">
              <a:latin typeface="HG丸ｺﾞｼｯｸM-PRO" pitchFamily="50" charset="-128"/>
              <a:ea typeface="HG丸ｺﾞｼｯｸM-PRO" pitchFamily="50" charset="-128"/>
            </a:endParaRPr>
          </a:p>
          <a:p>
            <a:r>
              <a:rPr kumimoji="1" lang="ja-JP" altLang="en-US" sz="2000" dirty="0">
                <a:latin typeface="HG丸ｺﾞｼｯｸM-PRO" pitchFamily="50" charset="-128"/>
                <a:ea typeface="HG丸ｺﾞｼｯｸM-PRO" pitchFamily="50" charset="-128"/>
              </a:rPr>
              <a:t>　　　　　　　　　薬の濃度のこと</a:t>
            </a:r>
          </a:p>
        </p:txBody>
      </p:sp>
      <p:sp>
        <p:nvSpPr>
          <p:cNvPr id="7" name="テキスト ボックス 6"/>
          <p:cNvSpPr txBox="1"/>
          <p:nvPr/>
        </p:nvSpPr>
        <p:spPr>
          <a:xfrm>
            <a:off x="3404022" y="6289197"/>
            <a:ext cx="545535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r>
              <a:rPr lang="ja-JP" altLang="en-US" b="1" dirty="0">
                <a:solidFill>
                  <a:prstClr val="black"/>
                </a:solidFill>
                <a:latin typeface="HG丸ｺﾞｼｯｸM-PRO" pitchFamily="50" charset="-128"/>
                <a:ea typeface="HG丸ｺﾞｼｯｸM-PRO" pitchFamily="50" charset="-128"/>
              </a:rPr>
              <a:t>＊薬を使うとき決まりを守ることが大切です。</a:t>
            </a:r>
            <a:endParaRPr lang="en-US" altLang="ja-JP" b="1" dirty="0">
              <a:solidFill>
                <a:prstClr val="black"/>
              </a:solidFill>
              <a:latin typeface="HG丸ｺﾞｼｯｸM-PRO" pitchFamily="50" charset="-128"/>
              <a:ea typeface="HG丸ｺﾞｼｯｸM-PRO" pitchFamily="50" charset="-128"/>
            </a:endParaRPr>
          </a:p>
        </p:txBody>
      </p:sp>
      <p:sp>
        <p:nvSpPr>
          <p:cNvPr id="8" name="右矢印 7"/>
          <p:cNvSpPr/>
          <p:nvPr/>
        </p:nvSpPr>
        <p:spPr>
          <a:xfrm>
            <a:off x="2267744" y="6137104"/>
            <a:ext cx="936105" cy="68320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a:sp3d>
          </a:bodyPr>
          <a:lstStyle/>
          <a:p>
            <a:pPr algn="ctr"/>
            <a:r>
              <a:rPr lang="ja-JP" altLang="en-US" b="1" dirty="0">
                <a:solidFill>
                  <a:prstClr val="black"/>
                </a:solidFill>
                <a:latin typeface="HG丸ｺﾞｼｯｸM-PRO" pitchFamily="50" charset="-128"/>
                <a:ea typeface="HG丸ｺﾞｼｯｸM-PRO" pitchFamily="50" charset="-128"/>
              </a:rPr>
              <a:t>注意</a:t>
            </a:r>
          </a:p>
        </p:txBody>
      </p:sp>
      <p:sp>
        <p:nvSpPr>
          <p:cNvPr id="9" name="テキスト ボックス 8"/>
          <p:cNvSpPr txBox="1"/>
          <p:nvPr/>
        </p:nvSpPr>
        <p:spPr>
          <a:xfrm>
            <a:off x="6156176" y="5877272"/>
            <a:ext cx="2808312" cy="276999"/>
          </a:xfrm>
          <a:prstGeom prst="rect">
            <a:avLst/>
          </a:prstGeom>
          <a:noFill/>
        </p:spPr>
        <p:txBody>
          <a:bodyPr wrap="square" rtlCol="0">
            <a:spAutoFit/>
          </a:bodyPr>
          <a:lstStyle/>
          <a:p>
            <a:r>
              <a:rPr lang="ja-JP" altLang="en-US" sz="1200" dirty="0">
                <a:solidFill>
                  <a:prstClr val="black"/>
                </a:solidFill>
              </a:rPr>
              <a:t>財団法人　日本学校保健会ＨＰより引用</a:t>
            </a:r>
          </a:p>
        </p:txBody>
      </p:sp>
    </p:spTree>
    <p:extLst>
      <p:ext uri="{BB962C8B-B14F-4D97-AF65-F5344CB8AC3E}">
        <p14:creationId xmlns:p14="http://schemas.microsoft.com/office/powerpoint/2010/main" val="36717824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2257</Words>
  <Application>Microsoft Office PowerPoint</Application>
  <PresentationFormat>画面に合わせる (4:3)</PresentationFormat>
  <Paragraphs>303</Paragraphs>
  <Slides>29</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29</vt:i4>
      </vt:variant>
    </vt:vector>
  </HeadingPairs>
  <TitlesOfParts>
    <vt:vector size="38" baseType="lpstr">
      <vt:lpstr>HG丸ｺﾞｼｯｸM-PRO</vt:lpstr>
      <vt:lpstr>Meiryo UI</vt:lpstr>
      <vt:lpstr>Arial</vt:lpstr>
      <vt:lpstr>Calibri</vt:lpstr>
      <vt:lpstr>Lato</vt:lpstr>
      <vt:lpstr>Wingdings</vt:lpstr>
      <vt:lpstr>Office ​​テーマ</vt:lpstr>
      <vt:lpstr>Office テーマ</vt:lpstr>
      <vt:lpstr>1_Office テーマ</vt:lpstr>
      <vt:lpstr>PowerPoint プレゼンテーション</vt:lpstr>
      <vt:lpstr>自己紹介</vt:lpstr>
      <vt:lpstr>正しい薬の使い方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お薬手帳を有効に活用しましょう</vt:lpstr>
      <vt:lpstr>お薬手帳はどう使う？</vt:lpstr>
      <vt:lpstr>お薬手帳はどう使う？</vt:lpstr>
      <vt:lpstr>お薬手帳は１冊にまとめましょう</vt:lpstr>
      <vt:lpstr>PowerPoint プレゼンテーション</vt:lpstr>
      <vt:lpstr>PowerPoint プレゼンテーション</vt:lpstr>
      <vt:lpstr>余った薬がありませんか？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(株)スズケン</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（株）スズケン</dc:creator>
  <cp:lastModifiedBy>ティーズメディカル 株式会社</cp:lastModifiedBy>
  <cp:revision>69</cp:revision>
  <dcterms:created xsi:type="dcterms:W3CDTF">2012-03-28T05:25:46Z</dcterms:created>
  <dcterms:modified xsi:type="dcterms:W3CDTF">2023-07-07T07:00:00Z</dcterms:modified>
</cp:coreProperties>
</file>